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757" r:id="rId1"/>
  </p:sldMasterIdLst>
  <p:notesMasterIdLst>
    <p:notesMasterId r:id="rId11"/>
  </p:notesMasterIdLst>
  <p:handoutMasterIdLst>
    <p:handoutMasterId r:id="rId12"/>
  </p:handoutMasterIdLst>
  <p:sldIdLst>
    <p:sldId id="662" r:id="rId2"/>
    <p:sldId id="661" r:id="rId3"/>
    <p:sldId id="663" r:id="rId4"/>
    <p:sldId id="664" r:id="rId5"/>
    <p:sldId id="667" r:id="rId6"/>
    <p:sldId id="668" r:id="rId7"/>
    <p:sldId id="669" r:id="rId8"/>
    <p:sldId id="670" r:id="rId9"/>
    <p:sldId id="671" r:id="rId10"/>
  </p:sldIdLst>
  <p:sldSz cx="9144000" cy="6858000" type="screen4x3"/>
  <p:notesSz cx="6805613" cy="9939338"/>
  <p:defaultTextStyle>
    <a:defPPr>
      <a:defRPr lang="ko-KR"/>
    </a:defPPr>
    <a:lvl1pPr algn="ctr" rtl="0" fontAlgn="base" latinLnBrk="1">
      <a:spcBef>
        <a:spcPct val="20000"/>
      </a:spcBef>
      <a:spcAft>
        <a:spcPct val="0"/>
      </a:spcAft>
      <a:defRPr kumimoji="1" sz="1000" kern="1200">
        <a:solidFill>
          <a:schemeClr val="tx1"/>
        </a:solidFill>
        <a:latin typeface="Arial" pitchFamily="34" charset="0"/>
        <a:ea typeface="돋움" pitchFamily="50" charset="-127"/>
        <a:cs typeface="+mn-cs"/>
      </a:defRPr>
    </a:lvl1pPr>
    <a:lvl2pPr marL="457200" algn="ctr" rtl="0" fontAlgn="base" latinLnBrk="1">
      <a:spcBef>
        <a:spcPct val="20000"/>
      </a:spcBef>
      <a:spcAft>
        <a:spcPct val="0"/>
      </a:spcAft>
      <a:defRPr kumimoji="1" sz="1000" kern="1200">
        <a:solidFill>
          <a:schemeClr val="tx1"/>
        </a:solidFill>
        <a:latin typeface="Arial" pitchFamily="34" charset="0"/>
        <a:ea typeface="돋움" pitchFamily="50" charset="-127"/>
        <a:cs typeface="+mn-cs"/>
      </a:defRPr>
    </a:lvl2pPr>
    <a:lvl3pPr marL="914400" algn="ctr" rtl="0" fontAlgn="base" latinLnBrk="1">
      <a:spcBef>
        <a:spcPct val="20000"/>
      </a:spcBef>
      <a:spcAft>
        <a:spcPct val="0"/>
      </a:spcAft>
      <a:defRPr kumimoji="1" sz="1000" kern="1200">
        <a:solidFill>
          <a:schemeClr val="tx1"/>
        </a:solidFill>
        <a:latin typeface="Arial" pitchFamily="34" charset="0"/>
        <a:ea typeface="돋움" pitchFamily="50" charset="-127"/>
        <a:cs typeface="+mn-cs"/>
      </a:defRPr>
    </a:lvl3pPr>
    <a:lvl4pPr marL="1371600" algn="ctr" rtl="0" fontAlgn="base" latinLnBrk="1">
      <a:spcBef>
        <a:spcPct val="20000"/>
      </a:spcBef>
      <a:spcAft>
        <a:spcPct val="0"/>
      </a:spcAft>
      <a:defRPr kumimoji="1" sz="1000" kern="1200">
        <a:solidFill>
          <a:schemeClr val="tx1"/>
        </a:solidFill>
        <a:latin typeface="Arial" pitchFamily="34" charset="0"/>
        <a:ea typeface="돋움" pitchFamily="50" charset="-127"/>
        <a:cs typeface="+mn-cs"/>
      </a:defRPr>
    </a:lvl4pPr>
    <a:lvl5pPr marL="1828800" algn="ctr" rtl="0" fontAlgn="base" latinLnBrk="1">
      <a:spcBef>
        <a:spcPct val="20000"/>
      </a:spcBef>
      <a:spcAft>
        <a:spcPct val="0"/>
      </a:spcAft>
      <a:defRPr kumimoji="1" sz="1000" kern="1200">
        <a:solidFill>
          <a:schemeClr val="tx1"/>
        </a:solidFill>
        <a:latin typeface="Arial" pitchFamily="34" charset="0"/>
        <a:ea typeface="돋움" pitchFamily="50" charset="-127"/>
        <a:cs typeface="+mn-cs"/>
      </a:defRPr>
    </a:lvl5pPr>
    <a:lvl6pPr marL="2286000" algn="l" defTabSz="914400" rtl="0" eaLnBrk="1" latinLnBrk="1" hangingPunct="1">
      <a:defRPr kumimoji="1" sz="1000" kern="1200">
        <a:solidFill>
          <a:schemeClr val="tx1"/>
        </a:solidFill>
        <a:latin typeface="Arial" pitchFamily="34" charset="0"/>
        <a:ea typeface="돋움" pitchFamily="50" charset="-127"/>
        <a:cs typeface="+mn-cs"/>
      </a:defRPr>
    </a:lvl6pPr>
    <a:lvl7pPr marL="2743200" algn="l" defTabSz="914400" rtl="0" eaLnBrk="1" latinLnBrk="1" hangingPunct="1">
      <a:defRPr kumimoji="1" sz="1000" kern="1200">
        <a:solidFill>
          <a:schemeClr val="tx1"/>
        </a:solidFill>
        <a:latin typeface="Arial" pitchFamily="34" charset="0"/>
        <a:ea typeface="돋움" pitchFamily="50" charset="-127"/>
        <a:cs typeface="+mn-cs"/>
      </a:defRPr>
    </a:lvl7pPr>
    <a:lvl8pPr marL="3200400" algn="l" defTabSz="914400" rtl="0" eaLnBrk="1" latinLnBrk="1" hangingPunct="1">
      <a:defRPr kumimoji="1" sz="1000" kern="1200">
        <a:solidFill>
          <a:schemeClr val="tx1"/>
        </a:solidFill>
        <a:latin typeface="Arial" pitchFamily="34" charset="0"/>
        <a:ea typeface="돋움" pitchFamily="50" charset="-127"/>
        <a:cs typeface="+mn-cs"/>
      </a:defRPr>
    </a:lvl8pPr>
    <a:lvl9pPr marL="3657600" algn="l" defTabSz="914400" rtl="0" eaLnBrk="1" latinLnBrk="1" hangingPunct="1">
      <a:defRPr kumimoji="1" sz="1000" kern="1200">
        <a:solidFill>
          <a:schemeClr val="tx1"/>
        </a:solidFill>
        <a:latin typeface="Arial" pitchFamily="34" charset="0"/>
        <a:ea typeface="돋움" pitchFamily="50" charset="-127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00" userDrawn="1">
          <p15:clr>
            <a:srgbClr val="A4A3A4"/>
          </p15:clr>
        </p15:guide>
        <p15:guide id="2" pos="612">
          <p15:clr>
            <a:srgbClr val="A4A3A4"/>
          </p15:clr>
        </p15:guide>
        <p15:guide id="3" pos="514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32">
          <p15:clr>
            <a:srgbClr val="A4A3A4"/>
          </p15:clr>
        </p15:guide>
        <p15:guide id="2" pos="2144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300"/>
    <a:srgbClr val="3366FF"/>
    <a:srgbClr val="6699FF"/>
    <a:srgbClr val="5F5F5F"/>
    <a:srgbClr val="FF9999"/>
    <a:srgbClr val="777777"/>
    <a:srgbClr val="808080"/>
    <a:srgbClr val="CC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33333" autoAdjust="0"/>
    <p:restoredTop sz="86429" autoAdjust="0"/>
  </p:normalViewPr>
  <p:slideViewPr>
    <p:cSldViewPr>
      <p:cViewPr varScale="1">
        <p:scale>
          <a:sx n="116" d="100"/>
          <a:sy n="116" d="100"/>
        </p:scale>
        <p:origin x="1086" y="108"/>
      </p:cViewPr>
      <p:guideLst>
        <p:guide orient="horz" pos="300"/>
        <p:guide pos="612"/>
        <p:guide pos="514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notesViewPr>
    <p:cSldViewPr>
      <p:cViewPr varScale="1">
        <p:scale>
          <a:sx n="58" d="100"/>
          <a:sy n="58" d="100"/>
        </p:scale>
        <p:origin x="-1770" y="-84"/>
      </p:cViewPr>
      <p:guideLst>
        <p:guide orient="horz" pos="3132"/>
        <p:guide pos="2144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50475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257" tIns="45629" rIns="91257" bIns="45629" numCol="1" anchor="t" anchorCtr="0" compatLnSpc="1">
            <a:prstTxWarp prst="textNoShape">
              <a:avLst/>
            </a:prstTxWarp>
          </a:bodyPr>
          <a:lstStyle>
            <a:lvl1pPr algn="l" defTabSz="912410">
              <a:spcBef>
                <a:spcPct val="0"/>
              </a:spcBef>
              <a:defRPr sz="1200" b="1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5139" y="0"/>
            <a:ext cx="2950474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257" tIns="45629" rIns="91257" bIns="45629" numCol="1" anchor="t" anchorCtr="0" compatLnSpc="1">
            <a:prstTxWarp prst="textNoShape">
              <a:avLst/>
            </a:prstTxWarp>
          </a:bodyPr>
          <a:lstStyle>
            <a:lvl1pPr algn="r" defTabSz="912410">
              <a:spcBef>
                <a:spcPct val="0"/>
              </a:spcBef>
              <a:defRPr sz="1200" b="1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2048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42450"/>
            <a:ext cx="2950475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257" tIns="45629" rIns="91257" bIns="45629" numCol="1" anchor="b" anchorCtr="0" compatLnSpc="1">
            <a:prstTxWarp prst="textNoShape">
              <a:avLst/>
            </a:prstTxWarp>
          </a:bodyPr>
          <a:lstStyle>
            <a:lvl1pPr algn="l" defTabSz="912410">
              <a:spcBef>
                <a:spcPct val="0"/>
              </a:spcBef>
              <a:defRPr sz="1200" b="1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2048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5139" y="9442450"/>
            <a:ext cx="2950474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257" tIns="45629" rIns="91257" bIns="45629" numCol="1" anchor="b" anchorCtr="0" compatLnSpc="1">
            <a:prstTxWarp prst="textNoShape">
              <a:avLst/>
            </a:prstTxWarp>
          </a:bodyPr>
          <a:lstStyle>
            <a:lvl1pPr algn="r" defTabSz="912410">
              <a:spcBef>
                <a:spcPct val="0"/>
              </a:spcBef>
              <a:defRPr sz="1200" b="1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fld id="{23608904-C31F-4D13-A979-3DFB673784C2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6263894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50475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257" tIns="45629" rIns="91257" bIns="45629" numCol="1" anchor="t" anchorCtr="0" compatLnSpc="1">
            <a:prstTxWarp prst="textNoShape">
              <a:avLst/>
            </a:prstTxWarp>
          </a:bodyPr>
          <a:lstStyle>
            <a:lvl1pPr algn="l" defTabSz="912410">
              <a:spcBef>
                <a:spcPct val="0"/>
              </a:spcBef>
              <a:defRPr sz="120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8806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3552" y="0"/>
            <a:ext cx="2950475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257" tIns="45629" rIns="91257" bIns="45629" numCol="1" anchor="t" anchorCtr="0" compatLnSpc="1">
            <a:prstTxWarp prst="textNoShape">
              <a:avLst/>
            </a:prstTxWarp>
          </a:bodyPr>
          <a:lstStyle>
            <a:lvl1pPr algn="r" defTabSz="912410">
              <a:spcBef>
                <a:spcPct val="0"/>
              </a:spcBef>
              <a:defRPr sz="120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3072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20750" y="746125"/>
            <a:ext cx="4965700" cy="3725863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806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9292" y="4722813"/>
            <a:ext cx="5447030" cy="447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257" tIns="45629" rIns="91257" bIns="4562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noProof="0" smtClean="0"/>
              <a:t>마스터 텍스트 스타일을 편집합니다</a:t>
            </a:r>
          </a:p>
          <a:p>
            <a:pPr lvl="1"/>
            <a:r>
              <a:rPr lang="ko-KR" altLang="en-US" noProof="0" smtClean="0"/>
              <a:t>둘째 수준</a:t>
            </a:r>
          </a:p>
          <a:p>
            <a:pPr lvl="2"/>
            <a:r>
              <a:rPr lang="ko-KR" altLang="en-US" noProof="0" smtClean="0"/>
              <a:t>셋째 수준</a:t>
            </a:r>
          </a:p>
          <a:p>
            <a:pPr lvl="3"/>
            <a:r>
              <a:rPr lang="ko-KR" altLang="en-US" noProof="0" smtClean="0"/>
              <a:t>넷째 수준</a:t>
            </a:r>
          </a:p>
          <a:p>
            <a:pPr lvl="4"/>
            <a:r>
              <a:rPr lang="ko-KR" altLang="en-US" noProof="0" smtClean="0"/>
              <a:t>다섯째 수준</a:t>
            </a:r>
          </a:p>
        </p:txBody>
      </p:sp>
      <p:sp>
        <p:nvSpPr>
          <p:cNvPr id="8807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40864"/>
            <a:ext cx="2950475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257" tIns="45629" rIns="91257" bIns="45629" numCol="1" anchor="b" anchorCtr="0" compatLnSpc="1">
            <a:prstTxWarp prst="textNoShape">
              <a:avLst/>
            </a:prstTxWarp>
          </a:bodyPr>
          <a:lstStyle>
            <a:lvl1pPr algn="l" defTabSz="912410">
              <a:spcBef>
                <a:spcPct val="0"/>
              </a:spcBef>
              <a:defRPr sz="120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8807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3552" y="9440864"/>
            <a:ext cx="2950475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257" tIns="45629" rIns="91257" bIns="45629" numCol="1" anchor="b" anchorCtr="0" compatLnSpc="1">
            <a:prstTxWarp prst="textNoShape">
              <a:avLst/>
            </a:prstTxWarp>
          </a:bodyPr>
          <a:lstStyle>
            <a:lvl1pPr algn="r" defTabSz="912410">
              <a:spcBef>
                <a:spcPct val="0"/>
              </a:spcBef>
              <a:defRPr sz="120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fld id="{4FFAA42F-105E-436B-8280-52110F06323C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345561243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1pPr>
    <a:lvl2pPr marL="457200"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2pPr>
    <a:lvl3pPr marL="914400"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3pPr>
    <a:lvl4pPr marL="1371600"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4pPr>
    <a:lvl5pPr marL="1828800"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ABAB53-04BF-4E37-AEBC-6EBE7E26E29A}" type="slidenum">
              <a:rPr lang="ko-KR" altLang="en-US" smtClean="0"/>
              <a:pPr/>
              <a:t>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140833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D7B9A3-2609-4581-9E46-0A953A170358}" type="datetimeFigureOut">
              <a:rPr lang="ko-KR" altLang="en-US" smtClean="0"/>
              <a:t>2019-09-11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57EBC0E-2587-44FC-968F-752F31DEA4B6}" type="slidenum">
              <a:rPr lang="en-US" altLang="ko-KR" smtClean="0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41184919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D7B9A3-2609-4581-9E46-0A953A170358}" type="datetimeFigureOut">
              <a:rPr lang="ko-KR" altLang="en-US" smtClean="0"/>
              <a:t>2019-09-11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47A714A-8AAD-4C7D-9E68-0546946AC0A7}" type="slidenum">
              <a:rPr lang="en-US" altLang="ko-KR" smtClean="0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30260389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D7B9A3-2609-4581-9E46-0A953A170358}" type="datetimeFigureOut">
              <a:rPr lang="ko-KR" altLang="en-US" smtClean="0"/>
              <a:t>2019-09-11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BE39DCF-2D51-4EE3-BA1C-EDA0776107D7}" type="slidenum">
              <a:rPr lang="en-US" altLang="ko-KR" smtClean="0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22109755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D7B9A3-2609-4581-9E46-0A953A170358}" type="datetimeFigureOut">
              <a:rPr lang="ko-KR" altLang="en-US" smtClean="0"/>
              <a:t>2019-09-11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063836-8284-49DE-B80F-43C547171D83}" type="slidenum">
              <a:rPr lang="en-US" altLang="ko-KR" smtClean="0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25897685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D7B9A3-2609-4581-9E46-0A953A170358}" type="datetimeFigureOut">
              <a:rPr lang="ko-KR" altLang="en-US" smtClean="0"/>
              <a:t>2019-09-11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7FE3D07-7B38-439C-AB37-B5D150EB8C1B}" type="slidenum">
              <a:rPr lang="en-US" altLang="ko-KR" smtClean="0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36612023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D7B9A3-2609-4581-9E46-0A953A170358}" type="datetimeFigureOut">
              <a:rPr lang="ko-KR" altLang="en-US" smtClean="0"/>
              <a:t>2019-09-11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1A0203F-8602-4870-950E-8AB5F4A34274}" type="slidenum">
              <a:rPr lang="en-US" altLang="ko-KR" smtClean="0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36718518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D7B9A3-2609-4581-9E46-0A953A170358}" type="datetimeFigureOut">
              <a:rPr lang="ko-KR" altLang="en-US" smtClean="0"/>
              <a:t>2019-09-11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C0F8E12-BCFF-4994-A07C-6ADD0007928F}" type="slidenum">
              <a:rPr lang="en-US" altLang="ko-KR" smtClean="0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35447728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D7B9A3-2609-4581-9E46-0A953A170358}" type="datetimeFigureOut">
              <a:rPr lang="ko-KR" altLang="en-US" smtClean="0"/>
              <a:t>2019-09-11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8500DFE-5ABE-4A61-9B03-FE4B78646E57}" type="slidenum">
              <a:rPr lang="en-US" altLang="ko-KR" smtClean="0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41773244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D7B9A3-2609-4581-9E46-0A953A170358}" type="datetimeFigureOut">
              <a:rPr lang="ko-KR" altLang="en-US" smtClean="0"/>
              <a:t>2019-09-11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584C1C2-2632-4F31-B486-FC5EC9FC4E8B}" type="slidenum">
              <a:rPr lang="en-US" altLang="ko-KR" smtClean="0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557270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D7B9A3-2609-4581-9E46-0A953A170358}" type="datetimeFigureOut">
              <a:rPr lang="ko-KR" altLang="en-US" smtClean="0"/>
              <a:t>2019-09-11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2FBB65E-24E9-4B7F-BF68-8EAB95AF923A}" type="slidenum">
              <a:rPr lang="en-US" altLang="ko-KR" smtClean="0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3901182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D7B9A3-2609-4581-9E46-0A953A170358}" type="datetimeFigureOut">
              <a:rPr lang="ko-KR" altLang="en-US" smtClean="0"/>
              <a:t>2019-09-11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8BAD8D8-8148-4623-8A6F-D2B25C9CA6D3}" type="slidenum">
              <a:rPr lang="en-US" altLang="ko-KR" smtClean="0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1052771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0D7B9A3-2609-4581-9E46-0A953A170358}" type="datetimeFigureOut">
              <a:rPr lang="ko-KR" altLang="en-US" smtClean="0"/>
              <a:t>2019-09-11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E596867D-28B1-4590-89A6-73DFC87F77C2}" type="slidenum">
              <a:rPr lang="en-US" altLang="ko-KR" smtClean="0"/>
              <a:pPr>
                <a:defRPr/>
              </a:pPr>
              <a:t>‹#›</a:t>
            </a:fld>
            <a:endParaRPr lang="en-US" altLang="ko-KR"/>
          </a:p>
        </p:txBody>
      </p:sp>
      <p:sp>
        <p:nvSpPr>
          <p:cNvPr id="7" name="Rectangle 19"/>
          <p:cNvSpPr>
            <a:spLocks noChangeArrowheads="1"/>
          </p:cNvSpPr>
          <p:nvPr userDrawn="1"/>
        </p:nvSpPr>
        <p:spPr bwMode="auto">
          <a:xfrm>
            <a:off x="0" y="6524625"/>
            <a:ext cx="9144000" cy="333375"/>
          </a:xfrm>
          <a:prstGeom prst="rect">
            <a:avLst/>
          </a:prstGeom>
          <a:solidFill>
            <a:srgbClr val="C0C0C0"/>
          </a:solidFill>
          <a:ln w="9525" algn="ctr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>
              <a:defRPr/>
            </a:pPr>
            <a:endParaRPr lang="ko-KR" altLang="en-US"/>
          </a:p>
        </p:txBody>
      </p:sp>
      <p:sp>
        <p:nvSpPr>
          <p:cNvPr id="8" name="Rectangle 20"/>
          <p:cNvSpPr>
            <a:spLocks noChangeArrowheads="1"/>
          </p:cNvSpPr>
          <p:nvPr userDrawn="1"/>
        </p:nvSpPr>
        <p:spPr bwMode="auto">
          <a:xfrm>
            <a:off x="6732588" y="6538913"/>
            <a:ext cx="2447925" cy="333375"/>
          </a:xfrm>
          <a:prstGeom prst="rect">
            <a:avLst/>
          </a:prstGeom>
          <a:solidFill>
            <a:schemeClr val="tx1"/>
          </a:solidFill>
          <a:ln w="9525" algn="ctr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>
              <a:defRPr/>
            </a:pPr>
            <a:endParaRPr lang="ko-KR" altLang="en-US"/>
          </a:p>
        </p:txBody>
      </p:sp>
      <p:sp>
        <p:nvSpPr>
          <p:cNvPr id="9" name="Text Box 21"/>
          <p:cNvSpPr txBox="1">
            <a:spLocks noChangeArrowheads="1"/>
          </p:cNvSpPr>
          <p:nvPr userDrawn="1"/>
        </p:nvSpPr>
        <p:spPr bwMode="auto">
          <a:xfrm>
            <a:off x="7046913" y="6575425"/>
            <a:ext cx="825500" cy="3048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ko-KR" sz="1400" b="1">
                <a:solidFill>
                  <a:schemeClr val="bg1"/>
                </a:solidFill>
              </a:rPr>
              <a:t>(</a:t>
            </a:r>
            <a:r>
              <a:rPr lang="ko-KR" altLang="en-US" sz="1400" b="1">
                <a:solidFill>
                  <a:schemeClr val="bg1"/>
                </a:solidFill>
              </a:rPr>
              <a:t>회사명</a:t>
            </a:r>
            <a:r>
              <a:rPr lang="en-US" altLang="ko-KR" sz="1400" b="1">
                <a:solidFill>
                  <a:schemeClr val="bg1"/>
                </a:solidFill>
              </a:rPr>
              <a:t>)</a:t>
            </a:r>
          </a:p>
        </p:txBody>
      </p:sp>
      <p:sp>
        <p:nvSpPr>
          <p:cNvPr id="10" name="Line 22"/>
          <p:cNvSpPr>
            <a:spLocks noChangeShapeType="1"/>
          </p:cNvSpPr>
          <p:nvPr userDrawn="1"/>
        </p:nvSpPr>
        <p:spPr bwMode="auto">
          <a:xfrm>
            <a:off x="8139113" y="6542088"/>
            <a:ext cx="0" cy="333375"/>
          </a:xfrm>
          <a:prstGeom prst="line">
            <a:avLst/>
          </a:prstGeom>
          <a:noFill/>
          <a:ln w="28575">
            <a:solidFill>
              <a:schemeClr val="bg1"/>
            </a:solidFill>
            <a:round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endParaRPr lang="ko-KR" altLang="en-US"/>
          </a:p>
        </p:txBody>
      </p:sp>
      <p:sp>
        <p:nvSpPr>
          <p:cNvPr id="11" name="Text Box 23"/>
          <p:cNvSpPr txBox="1">
            <a:spLocks noChangeArrowheads="1"/>
          </p:cNvSpPr>
          <p:nvPr userDrawn="1"/>
        </p:nvSpPr>
        <p:spPr bwMode="auto">
          <a:xfrm>
            <a:off x="179388" y="76200"/>
            <a:ext cx="8569325" cy="4000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l">
              <a:defRPr/>
            </a:pPr>
            <a:endParaRPr lang="en-US" sz="1600"/>
          </a:p>
        </p:txBody>
      </p:sp>
      <p:sp>
        <p:nvSpPr>
          <p:cNvPr id="12" name="Rectangle 28"/>
          <p:cNvSpPr>
            <a:spLocks noChangeArrowheads="1"/>
          </p:cNvSpPr>
          <p:nvPr userDrawn="1"/>
        </p:nvSpPr>
        <p:spPr bwMode="auto">
          <a:xfrm>
            <a:off x="0" y="0"/>
            <a:ext cx="9144000" cy="685800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>
              <a:defRPr/>
            </a:pPr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549006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8" r:id="rId1"/>
    <p:sldLayoutId id="2147483759" r:id="rId2"/>
    <p:sldLayoutId id="2147483760" r:id="rId3"/>
    <p:sldLayoutId id="2147483761" r:id="rId4"/>
    <p:sldLayoutId id="2147483762" r:id="rId5"/>
    <p:sldLayoutId id="2147483763" r:id="rId6"/>
    <p:sldLayoutId id="2147483764" r:id="rId7"/>
    <p:sldLayoutId id="2147483765" r:id="rId8"/>
    <p:sldLayoutId id="2147483766" r:id="rId9"/>
    <p:sldLayoutId id="2147483767" r:id="rId10"/>
    <p:sldLayoutId id="2147483768" r:id="rId11"/>
  </p:sldLayoutIdLst>
  <p:hf hdr="0" ftr="0" dt="0"/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직사각형 2"/>
          <p:cNvSpPr/>
          <p:nvPr/>
        </p:nvSpPr>
        <p:spPr>
          <a:xfrm>
            <a:off x="0" y="1"/>
            <a:ext cx="9144000" cy="846570"/>
          </a:xfrm>
          <a:prstGeom prst="rect">
            <a:avLst/>
          </a:prstGeom>
          <a:solidFill>
            <a:srgbClr val="FF5A39"/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aphicFrame>
        <p:nvGraphicFramePr>
          <p:cNvPr id="22" name="Group 168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54647553"/>
              </p:ext>
            </p:extLst>
          </p:nvPr>
        </p:nvGraphicFramePr>
        <p:xfrm>
          <a:off x="251520" y="1838451"/>
          <a:ext cx="8640960" cy="4670523"/>
        </p:xfrm>
        <a:graphic>
          <a:graphicData uri="http://schemas.openxmlformats.org/drawingml/2006/table">
            <a:tbl>
              <a:tblPr/>
              <a:tblGrid>
                <a:gridCol w="15661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61779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774697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2682298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54935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한컴바탕" pitchFamily="18" charset="2"/>
                        </a:rPr>
                        <a:t>기업명</a:t>
                      </a:r>
                      <a:r>
                        <a:rPr kumimoji="1" lang="en-US" altLang="ko-KR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한컴바탕" pitchFamily="18" charset="2"/>
                        </a:rPr>
                        <a:t>(</a:t>
                      </a:r>
                      <a:r>
                        <a:rPr kumimoji="1" lang="ko-KR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한컴바탕" pitchFamily="18" charset="2"/>
                        </a:rPr>
                        <a:t>한글</a:t>
                      </a:r>
                      <a:r>
                        <a:rPr kumimoji="1" lang="en-US" altLang="ko-KR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한컴바탕" pitchFamily="18" charset="2"/>
                        </a:rPr>
                        <a:t>)</a:t>
                      </a:r>
                      <a:endParaRPr kumimoji="1" lang="ko-KR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한컴바탕" pitchFamily="18" charset="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한컴바탕" pitchFamily="18" charset="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한컴바탕" pitchFamily="18" charset="2"/>
                        </a:rPr>
                        <a:t>기업명</a:t>
                      </a:r>
                      <a:r>
                        <a:rPr kumimoji="1" lang="en-US" altLang="ko-KR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한컴바탕" pitchFamily="18" charset="2"/>
                        </a:rPr>
                        <a:t>(</a:t>
                      </a:r>
                      <a:r>
                        <a:rPr kumimoji="1" lang="ko-KR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한컴바탕" pitchFamily="18" charset="2"/>
                        </a:rPr>
                        <a:t>영문</a:t>
                      </a:r>
                      <a:r>
                        <a:rPr kumimoji="1" lang="en-US" altLang="ko-KR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한컴바탕" pitchFamily="18" charset="2"/>
                        </a:rPr>
                        <a:t>)</a:t>
                      </a:r>
                      <a:endParaRPr kumimoji="1" lang="ko-KR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한컴바탕" pitchFamily="18" charset="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한컴바탕" pitchFamily="18" charset="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4935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한컴바탕" pitchFamily="18" charset="2"/>
                        </a:rPr>
                        <a:t>주    소</a:t>
                      </a:r>
                      <a:endParaRPr kumimoji="1" lang="ko-KR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한컴바탕" pitchFamily="18" charset="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한컴바탕" pitchFamily="18" charset="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굴림" pitchFamily="50" charset="-127"/>
                        <a:ea typeface="굴림" pitchFamily="50" charset="-127"/>
                        <a:cs typeface="한컴바탕" pitchFamily="18" charset="2"/>
                      </a:endParaRPr>
                    </a:p>
                  </a:txBody>
                  <a:tcPr anchor="ctr" horzOverflow="overflow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R>
                    <a:lnT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T>
                    <a:lnB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굴림" pitchFamily="50" charset="-127"/>
                        <a:ea typeface="굴림" pitchFamily="50" charset="-127"/>
                        <a:cs typeface="한컴바탕" pitchFamily="18" charset="2"/>
                      </a:endParaRPr>
                    </a:p>
                  </a:txBody>
                  <a:tcPr anchor="ctr" horzOverflow="overflow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T>
                    <a:lnB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4935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한컴바탕" pitchFamily="18" charset="2"/>
                        </a:rPr>
                        <a:t>대표자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한컴바탕" pitchFamily="18" charset="2"/>
                        </a:rPr>
                        <a:t>홍길동</a:t>
                      </a:r>
                      <a:endParaRPr kumimoji="1" lang="en-US" altLang="ko-KR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한컴바탕" pitchFamily="18" charset="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한컴바탕" pitchFamily="18" charset="2"/>
                        </a:rPr>
                        <a:t>연락처</a:t>
                      </a:r>
                      <a:endParaRPr kumimoji="1" lang="en-US" altLang="ko-KR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한컴바탕" pitchFamily="18" charset="2"/>
                      </a:endParaRP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한컴바탕" pitchFamily="18" charset="2"/>
                        </a:rPr>
                        <a:t>/ (</a:t>
                      </a:r>
                      <a:r>
                        <a:rPr kumimoji="1" lang="ko-KR" alt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한컴바탕" pitchFamily="18" charset="2"/>
                        </a:rPr>
                        <a:t>이메일</a:t>
                      </a:r>
                      <a:r>
                        <a:rPr kumimoji="1" lang="en-US" altLang="ko-KR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한컴바탕" pitchFamily="18" charset="2"/>
                        </a:rPr>
                        <a:t>)</a:t>
                      </a:r>
                      <a:endParaRPr kumimoji="1" lang="en-US" altLang="ko-KR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한컴바탕" pitchFamily="18" charset="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한컴바탕" pitchFamily="18" charset="2"/>
                        </a:rPr>
                        <a:t>010-0000-0000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한컴바탕" pitchFamily="18" charset="2"/>
                        </a:rPr>
                        <a:t>/ abc@abc.com</a:t>
                      </a:r>
                      <a:endParaRPr kumimoji="1" lang="en-US" altLang="ko-KR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한컴바탕" pitchFamily="18" charset="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4935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한컴바탕" pitchFamily="18" charset="2"/>
                        </a:rPr>
                        <a:t>신청인</a:t>
                      </a:r>
                      <a:r>
                        <a:rPr kumimoji="1" lang="en-US" altLang="ko-KR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한컴바탕" pitchFamily="18" charset="2"/>
                        </a:rPr>
                        <a:t>(</a:t>
                      </a:r>
                      <a:r>
                        <a:rPr kumimoji="1" lang="ko-KR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한컴바탕" pitchFamily="18" charset="2"/>
                        </a:rPr>
                        <a:t>담당자</a:t>
                      </a:r>
                      <a:r>
                        <a:rPr kumimoji="1" lang="en-US" altLang="ko-KR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한컴바탕" pitchFamily="18" charset="2"/>
                        </a:rPr>
                        <a:t>)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한컴바탕" pitchFamily="18" charset="2"/>
                        </a:rPr>
                        <a:t>/ </a:t>
                      </a:r>
                      <a:r>
                        <a:rPr kumimoji="1" lang="ko-KR" alt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한컴바탕" pitchFamily="18" charset="2"/>
                        </a:rPr>
                        <a:t>직책</a:t>
                      </a:r>
                      <a:endParaRPr kumimoji="1" lang="ko-KR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한컴바탕" pitchFamily="18" charset="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ko-KR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한컴바탕" pitchFamily="18" charset="2"/>
                        </a:rPr>
                        <a:t>이몽룡 </a:t>
                      </a:r>
                      <a:r>
                        <a:rPr kumimoji="1" lang="en-US" altLang="ko-KR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한컴바탕" pitchFamily="18" charset="2"/>
                        </a:rPr>
                        <a:t>/ </a:t>
                      </a:r>
                      <a:r>
                        <a:rPr kumimoji="1" lang="ko-KR" altLang="en-US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한컴바탕" pitchFamily="18" charset="2"/>
                        </a:rPr>
                        <a:t>사업팀장</a:t>
                      </a:r>
                      <a:endParaRPr kumimoji="1" lang="en-US" altLang="ko-KR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한컴바탕" pitchFamily="18" charset="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한컴바탕" pitchFamily="18" charset="2"/>
                        </a:rPr>
                        <a:t>연락처</a:t>
                      </a:r>
                      <a:endParaRPr kumimoji="1" lang="en-US" altLang="ko-KR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한컴바탕" pitchFamily="18" charset="2"/>
                      </a:endParaRP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한컴바탕" pitchFamily="18" charset="2"/>
                        </a:rPr>
                        <a:t>/ (</a:t>
                      </a:r>
                      <a:r>
                        <a:rPr kumimoji="1" lang="ko-KR" alt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한컴바탕" pitchFamily="18" charset="2"/>
                        </a:rPr>
                        <a:t>이메일</a:t>
                      </a:r>
                      <a:r>
                        <a:rPr kumimoji="1" lang="en-US" altLang="ko-KR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한컴바탕" pitchFamily="18" charset="2"/>
                        </a:rPr>
                        <a:t>)</a:t>
                      </a:r>
                      <a:endParaRPr kumimoji="1" lang="en-US" altLang="ko-KR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한컴바탕" pitchFamily="18" charset="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한컴바탕" pitchFamily="18" charset="2"/>
                        </a:rPr>
                        <a:t>010-0000-0000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한컴바탕" pitchFamily="18" charset="2"/>
                        </a:rPr>
                        <a:t>/ abc@abc.com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4935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2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한컴바탕" pitchFamily="18" charset="2"/>
                        </a:rPr>
                        <a:t>게임명</a:t>
                      </a:r>
                      <a:r>
                        <a:rPr kumimoji="1" lang="ko-KR" alt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한컴바탕" pitchFamily="18" charset="2"/>
                        </a:rPr>
                        <a:t> </a:t>
                      </a:r>
                      <a:r>
                        <a:rPr kumimoji="1" lang="en-US" altLang="ko-KR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한컴바탕" pitchFamily="18" charset="2"/>
                        </a:rPr>
                        <a:t>(</a:t>
                      </a:r>
                      <a:r>
                        <a:rPr kumimoji="1" lang="ko-KR" alt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한컴바탕" pitchFamily="18" charset="2"/>
                        </a:rPr>
                        <a:t>국문</a:t>
                      </a:r>
                      <a:r>
                        <a:rPr kumimoji="1" lang="en-US" altLang="ko-KR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한컴바탕" pitchFamily="18" charset="2"/>
                        </a:rPr>
                        <a:t>)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한컴바탕" pitchFamily="18" charset="2"/>
                        </a:rPr>
                        <a:t>/ (</a:t>
                      </a:r>
                      <a:r>
                        <a:rPr kumimoji="1" lang="ko-KR" alt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한컴바탕" pitchFamily="18" charset="2"/>
                        </a:rPr>
                        <a:t>영문</a:t>
                      </a:r>
                      <a:r>
                        <a:rPr kumimoji="1" lang="en-US" altLang="ko-KR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한컴바탕" pitchFamily="18" charset="2"/>
                        </a:rPr>
                        <a:t>)</a:t>
                      </a:r>
                      <a:endParaRPr kumimoji="1" lang="en-US" altLang="ko-KR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한컴바탕" pitchFamily="18" charset="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한컴바탕" pitchFamily="18" charset="2"/>
                        </a:rPr>
                        <a:t>/</a:t>
                      </a:r>
                      <a:endParaRPr kumimoji="1" lang="ko-KR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한컴바탕" pitchFamily="18" charset="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한컴바탕" pitchFamily="18" charset="2"/>
                        </a:rPr>
                        <a:t>출시일</a:t>
                      </a:r>
                      <a:r>
                        <a:rPr kumimoji="1" lang="en-US" altLang="ko-KR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한컴바탕" pitchFamily="18" charset="2"/>
                        </a:rPr>
                        <a:t>(</a:t>
                      </a:r>
                      <a:r>
                        <a:rPr kumimoji="1" lang="ko-KR" alt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한컴바탕" pitchFamily="18" charset="2"/>
                        </a:rPr>
                        <a:t>예정일</a:t>
                      </a:r>
                      <a:r>
                        <a:rPr kumimoji="1" lang="en-US" altLang="ko-KR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한컴바탕" pitchFamily="18" charset="2"/>
                        </a:rPr>
                        <a:t>)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한컴바탕" pitchFamily="18" charset="2"/>
                        </a:rPr>
                        <a:t>/ </a:t>
                      </a:r>
                      <a:r>
                        <a:rPr kumimoji="1" lang="ko-KR" alt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한컴바탕" pitchFamily="18" charset="2"/>
                        </a:rPr>
                        <a:t>게임 장르</a:t>
                      </a:r>
                      <a:endParaRPr kumimoji="1" lang="ko-KR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한컴바탕" pitchFamily="18" charset="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한컴바탕" pitchFamily="18" charset="2"/>
                        </a:rPr>
                        <a:t>/</a:t>
                      </a:r>
                      <a:endParaRPr kumimoji="1" lang="en-US" altLang="ko-KR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한컴바탕" pitchFamily="18" charset="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54935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한컴바탕" pitchFamily="18" charset="2"/>
                        </a:rPr>
                        <a:t>마케팅 희망 국가</a:t>
                      </a:r>
                      <a:endParaRPr kumimoji="1" lang="en-US" altLang="ko-KR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한컴바탕" pitchFamily="18" charset="2"/>
                      </a:endParaRP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한컴바탕" pitchFamily="18" charset="2"/>
                        </a:rPr>
                        <a:t>/ </a:t>
                      </a:r>
                      <a:r>
                        <a:rPr kumimoji="1" lang="ko-KR" alt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한컴바탕" pitchFamily="18" charset="2"/>
                        </a:rPr>
                        <a:t>희망 플랫폼</a:t>
                      </a:r>
                      <a:endParaRPr kumimoji="1" lang="en-US" altLang="ko-KR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한컴바탕" pitchFamily="18" charset="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한컴바탕" pitchFamily="18" charset="2"/>
                        </a:rPr>
                        <a:t>/</a:t>
                      </a:r>
                      <a:endParaRPr kumimoji="1" lang="ko-KR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한컴바탕" pitchFamily="18" charset="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한컴바탕" pitchFamily="18" charset="2"/>
                        </a:rPr>
                        <a:t>지원사업</a:t>
                      </a:r>
                      <a:endParaRPr kumimoji="1" lang="ko-KR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한컴바탕" pitchFamily="18" charset="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2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한컴바탕" pitchFamily="18" charset="2"/>
                        </a:rPr>
                        <a:t>스타트업</a:t>
                      </a:r>
                      <a:r>
                        <a:rPr kumimoji="1" lang="ko-KR" alt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한컴바탕" pitchFamily="18" charset="2"/>
                        </a:rPr>
                        <a:t> 컨설팅</a:t>
                      </a:r>
                      <a:r>
                        <a:rPr kumimoji="1" lang="en-US" altLang="ko-KR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한컴바탕" pitchFamily="18" charset="2"/>
                        </a:rPr>
                        <a:t>/</a:t>
                      </a:r>
                      <a:r>
                        <a:rPr kumimoji="1" lang="ko-KR" altLang="en-US" sz="12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한컴바탕" pitchFamily="18" charset="2"/>
                        </a:rPr>
                        <a:t>멘토링</a:t>
                      </a:r>
                      <a:r>
                        <a:rPr kumimoji="1" lang="ko-KR" alt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한컴바탕" pitchFamily="18" charset="2"/>
                        </a:rPr>
                        <a:t> </a:t>
                      </a:r>
                      <a:r>
                        <a:rPr kumimoji="1" lang="en-US" altLang="ko-KR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한컴바탕" pitchFamily="18" charset="2"/>
                        </a:rPr>
                        <a:t>(  </a:t>
                      </a:r>
                      <a:r>
                        <a:rPr kumimoji="1" lang="ko-KR" altLang="en-US" sz="12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한컴바탕" pitchFamily="18" charset="2"/>
                        </a:rPr>
                        <a:t>ㅇ</a:t>
                      </a:r>
                      <a:r>
                        <a:rPr kumimoji="1" lang="en-US" altLang="ko-KR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한컴바탕" pitchFamily="18" charset="2"/>
                        </a:rPr>
                        <a:t>  )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한컴바탕" pitchFamily="18" charset="2"/>
                        </a:rPr>
                        <a:t>투자유치 교육 </a:t>
                      </a:r>
                      <a:r>
                        <a:rPr kumimoji="1" lang="en-US" altLang="ko-KR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한컴바탕" pitchFamily="18" charset="2"/>
                        </a:rPr>
                        <a:t>(    )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한컴바탕" pitchFamily="18" charset="2"/>
                        </a:rPr>
                        <a:t>- </a:t>
                      </a:r>
                      <a:r>
                        <a:rPr kumimoji="1" lang="ko-KR" alt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한컴바탕" pitchFamily="18" charset="2"/>
                        </a:rPr>
                        <a:t>중복 지원 가능</a:t>
                      </a:r>
                      <a:endParaRPr kumimoji="1" lang="en-US" altLang="ko-KR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한컴바탕" pitchFamily="18" charset="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834607423"/>
                  </a:ext>
                </a:extLst>
              </a:tr>
              <a:tr h="1283683">
                <a:tc gridSpan="4">
                  <a:txBody>
                    <a:bodyPr/>
                    <a:lstStyle/>
                    <a:p>
                      <a:pPr marL="342900" indent="-342900" algn="r">
                        <a:lnSpc>
                          <a:spcPct val="100000"/>
                        </a:lnSpc>
                        <a:buFont typeface="Wingdings" pitchFamily="2" charset="2"/>
                        <a:buNone/>
                      </a:pPr>
                      <a:r>
                        <a:rPr lang="ko-KR" altLang="en-US" sz="1800" b="1" dirty="0">
                          <a:latin typeface="+mn-ea"/>
                          <a:ea typeface="+mn-ea"/>
                        </a:rPr>
                        <a:t>                                                                </a:t>
                      </a:r>
                      <a:r>
                        <a:rPr lang="en-US" altLang="ko-KR" sz="1800" b="1" dirty="0" smtClean="0">
                          <a:latin typeface="+mn-ea"/>
                          <a:ea typeface="+mn-ea"/>
                        </a:rPr>
                        <a:t>(</a:t>
                      </a:r>
                      <a:r>
                        <a:rPr lang="ko-KR" altLang="en-US" sz="1800" b="1" dirty="0" smtClean="0">
                          <a:latin typeface="+mn-ea"/>
                          <a:ea typeface="+mn-ea"/>
                        </a:rPr>
                        <a:t>기업명</a:t>
                      </a:r>
                      <a:r>
                        <a:rPr lang="en-US" altLang="ko-KR" sz="1800" b="1" dirty="0" smtClean="0">
                          <a:latin typeface="+mn-ea"/>
                          <a:ea typeface="+mn-ea"/>
                        </a:rPr>
                        <a:t>) </a:t>
                      </a:r>
                      <a:r>
                        <a:rPr lang="ko-KR" altLang="en-US" sz="1800" b="1" dirty="0" smtClean="0">
                          <a:latin typeface="+mn-ea"/>
                          <a:ea typeface="+mn-ea"/>
                        </a:rPr>
                        <a:t> </a:t>
                      </a:r>
                      <a:r>
                        <a:rPr lang="en-US" altLang="ko-KR" sz="1800" b="1" dirty="0">
                          <a:latin typeface="+mn-ea"/>
                          <a:ea typeface="+mn-ea"/>
                        </a:rPr>
                        <a:t>(</a:t>
                      </a:r>
                      <a:r>
                        <a:rPr lang="ko-KR" altLang="en-US" sz="1800" b="1" dirty="0">
                          <a:latin typeface="+mn-ea"/>
                          <a:ea typeface="+mn-ea"/>
                        </a:rPr>
                        <a:t>인</a:t>
                      </a:r>
                      <a:r>
                        <a:rPr lang="en-US" altLang="ko-KR" sz="1800" b="1" dirty="0">
                          <a:latin typeface="+mn-ea"/>
                          <a:ea typeface="+mn-ea"/>
                        </a:rPr>
                        <a:t>)</a:t>
                      </a:r>
                    </a:p>
                    <a:p>
                      <a:pPr marL="342900" indent="-342900" algn="l">
                        <a:lnSpc>
                          <a:spcPct val="200000"/>
                        </a:lnSpc>
                        <a:buFont typeface="Wingdings" pitchFamily="2" charset="2"/>
                        <a:buNone/>
                      </a:pPr>
                      <a:r>
                        <a:rPr lang="en-US" altLang="ko-KR" sz="1800" b="1" dirty="0">
                          <a:latin typeface="+mn-ea"/>
                          <a:ea typeface="+mn-ea"/>
                        </a:rPr>
                        <a:t>                                                                                       </a:t>
                      </a:r>
                      <a:r>
                        <a:rPr lang="en-US" altLang="ko-KR" sz="1800" b="1" dirty="0" smtClean="0">
                          <a:latin typeface="+mn-ea"/>
                          <a:ea typeface="+mn-ea"/>
                        </a:rPr>
                        <a:t>2019. 00. 00</a:t>
                      </a:r>
                      <a:endParaRPr lang="en-US" altLang="ko-KR" sz="1800" b="1" dirty="0"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ko-KR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굴림" pitchFamily="50" charset="-127"/>
                        <a:ea typeface="굴림" pitchFamily="50" charset="-127"/>
                        <a:cs typeface="한컴바탕" pitchFamily="18" charset="2"/>
                      </a:endParaRPr>
                    </a:p>
                  </a:txBody>
                  <a:tcPr anchor="ctr" horzOverflow="overflow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R>
                    <a:lnT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T>
                    <a:lnB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ko-KR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굴림" pitchFamily="50" charset="-127"/>
                        <a:ea typeface="굴림" pitchFamily="50" charset="-127"/>
                        <a:cs typeface="한컴바탕" pitchFamily="18" charset="2"/>
                      </a:endParaRPr>
                    </a:p>
                  </a:txBody>
                  <a:tcPr anchor="ctr" horzOverflow="overflow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R>
                    <a:lnT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T>
                    <a:lnB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굴림" pitchFamily="50" charset="-127"/>
                        <a:ea typeface="굴림" pitchFamily="50" charset="-127"/>
                        <a:cs typeface="한컴바탕" pitchFamily="18" charset="2"/>
                      </a:endParaRPr>
                    </a:p>
                  </a:txBody>
                  <a:tcPr anchor="ctr" horzOverflow="overflow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T>
                    <a:lnB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</a:tbl>
          </a:graphicData>
        </a:graphic>
      </p:graphicFrame>
      <p:sp>
        <p:nvSpPr>
          <p:cNvPr id="5" name="직사각형 4"/>
          <p:cNvSpPr/>
          <p:nvPr/>
        </p:nvSpPr>
        <p:spPr>
          <a:xfrm>
            <a:off x="0" y="6476238"/>
            <a:ext cx="9144000" cy="381762"/>
          </a:xfrm>
          <a:prstGeom prst="rect">
            <a:avLst/>
          </a:prstGeom>
          <a:solidFill>
            <a:srgbClr val="FF5A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" name="직사각형 5"/>
          <p:cNvSpPr/>
          <p:nvPr/>
        </p:nvSpPr>
        <p:spPr>
          <a:xfrm>
            <a:off x="450574" y="317268"/>
            <a:ext cx="8242852" cy="1335483"/>
          </a:xfrm>
          <a:prstGeom prst="rect">
            <a:avLst/>
          </a:prstGeom>
          <a:ln w="3810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ko-KR" sz="2800" dirty="0" smtClean="0"/>
              <a:t>2019</a:t>
            </a:r>
            <a:r>
              <a:rPr lang="ko-KR" altLang="en-US" sz="2800" dirty="0" smtClean="0"/>
              <a:t>년 대구글로벌게임센터</a:t>
            </a:r>
            <a:endParaRPr lang="en-US" altLang="ko-KR" sz="2800" dirty="0"/>
          </a:p>
          <a:p>
            <a:pPr algn="ctr"/>
            <a:r>
              <a:rPr lang="ko-KR" altLang="en-US" sz="3600" dirty="0" err="1" smtClean="0"/>
              <a:t>스타트업</a:t>
            </a:r>
            <a:r>
              <a:rPr lang="ko-KR" altLang="en-US" sz="3600" dirty="0" smtClean="0"/>
              <a:t> 활성화 지원 신청서</a:t>
            </a:r>
            <a:endParaRPr lang="ko-KR" altLang="en-US" sz="3600" dirty="0"/>
          </a:p>
        </p:txBody>
      </p:sp>
    </p:spTree>
    <p:extLst>
      <p:ext uri="{BB962C8B-B14F-4D97-AF65-F5344CB8AC3E}">
        <p14:creationId xmlns:p14="http://schemas.microsoft.com/office/powerpoint/2010/main" val="40090268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그룹 2"/>
          <p:cNvGrpSpPr/>
          <p:nvPr/>
        </p:nvGrpSpPr>
        <p:grpSpPr>
          <a:xfrm>
            <a:off x="954783" y="692150"/>
            <a:ext cx="7217717" cy="3456930"/>
            <a:chOff x="954783" y="692150"/>
            <a:chExt cx="7217717" cy="3456930"/>
          </a:xfrm>
        </p:grpSpPr>
        <p:sp>
          <p:nvSpPr>
            <p:cNvPr id="4113" name="Rectangle 2050"/>
            <p:cNvSpPr>
              <a:spLocks noChangeArrowheads="1"/>
            </p:cNvSpPr>
            <p:nvPr/>
          </p:nvSpPr>
          <p:spPr bwMode="auto">
            <a:xfrm>
              <a:off x="954783" y="692150"/>
              <a:ext cx="7200900" cy="57661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>
                <a:spcBef>
                  <a:spcPct val="0"/>
                </a:spcBef>
              </a:pPr>
              <a:r>
                <a:rPr lang="en-US" altLang="ko-KR" sz="2800" b="1" dirty="0">
                  <a:solidFill>
                    <a:srgbClr val="540124"/>
                  </a:solidFill>
                </a:rPr>
                <a:t>Contents</a:t>
              </a:r>
            </a:p>
          </p:txBody>
        </p:sp>
        <p:sp>
          <p:nvSpPr>
            <p:cNvPr id="26" name="Rectangle 2050"/>
            <p:cNvSpPr>
              <a:spLocks noChangeArrowheads="1"/>
            </p:cNvSpPr>
            <p:nvPr/>
          </p:nvSpPr>
          <p:spPr bwMode="auto">
            <a:xfrm>
              <a:off x="971600" y="1607840"/>
              <a:ext cx="7200900" cy="381000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l">
                <a:spcBef>
                  <a:spcPct val="0"/>
                </a:spcBef>
              </a:pPr>
              <a:r>
                <a:rPr lang="en-US" altLang="ko-KR" sz="2400" b="1" dirty="0" smtClean="0">
                  <a:solidFill>
                    <a:srgbClr val="540124"/>
                  </a:solidFill>
                </a:rPr>
                <a:t> 1. </a:t>
              </a:r>
              <a:r>
                <a:rPr lang="ko-KR" altLang="en-US" sz="2400" b="1" dirty="0" smtClean="0">
                  <a:solidFill>
                    <a:srgbClr val="540124"/>
                  </a:solidFill>
                </a:rPr>
                <a:t>기업소개</a:t>
              </a:r>
              <a:endParaRPr lang="en-US" altLang="ko-KR" sz="2400" b="1" dirty="0">
                <a:solidFill>
                  <a:srgbClr val="540124"/>
                </a:solidFill>
              </a:endParaRPr>
            </a:p>
          </p:txBody>
        </p:sp>
        <p:sp>
          <p:nvSpPr>
            <p:cNvPr id="27" name="Rectangle 2050"/>
            <p:cNvSpPr>
              <a:spLocks noChangeArrowheads="1"/>
            </p:cNvSpPr>
            <p:nvPr/>
          </p:nvSpPr>
          <p:spPr bwMode="auto">
            <a:xfrm>
              <a:off x="971600" y="2327920"/>
              <a:ext cx="7200900" cy="381000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l">
                <a:spcBef>
                  <a:spcPct val="0"/>
                </a:spcBef>
              </a:pPr>
              <a:r>
                <a:rPr lang="en-US" altLang="ko-KR" sz="2400" b="1" dirty="0" smtClean="0">
                  <a:solidFill>
                    <a:srgbClr val="540124"/>
                  </a:solidFill>
                </a:rPr>
                <a:t> 2. </a:t>
              </a:r>
              <a:r>
                <a:rPr lang="ko-KR" altLang="en-US" sz="2400" b="1" dirty="0" smtClean="0">
                  <a:solidFill>
                    <a:srgbClr val="540124"/>
                  </a:solidFill>
                </a:rPr>
                <a:t>퍼블리싱의 필요성</a:t>
              </a:r>
              <a:endParaRPr lang="en-US" altLang="ko-KR" sz="2400" b="1" dirty="0">
                <a:solidFill>
                  <a:srgbClr val="540124"/>
                </a:solidFill>
              </a:endParaRPr>
            </a:p>
          </p:txBody>
        </p:sp>
        <p:sp>
          <p:nvSpPr>
            <p:cNvPr id="28" name="Rectangle 2050"/>
            <p:cNvSpPr>
              <a:spLocks noChangeArrowheads="1"/>
            </p:cNvSpPr>
            <p:nvPr/>
          </p:nvSpPr>
          <p:spPr bwMode="auto">
            <a:xfrm>
              <a:off x="971600" y="3048000"/>
              <a:ext cx="7200900" cy="381000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l">
                <a:spcBef>
                  <a:spcPct val="0"/>
                </a:spcBef>
              </a:pPr>
              <a:r>
                <a:rPr lang="en-US" altLang="ko-KR" sz="2400" b="1" dirty="0" smtClean="0">
                  <a:solidFill>
                    <a:srgbClr val="540124"/>
                  </a:solidFill>
                </a:rPr>
                <a:t> 3. </a:t>
              </a:r>
              <a:r>
                <a:rPr lang="ko-KR" altLang="en-US" sz="2400" b="1" dirty="0">
                  <a:solidFill>
                    <a:srgbClr val="540124"/>
                  </a:solidFill>
                </a:rPr>
                <a:t>게임 콘텐츠 </a:t>
              </a:r>
              <a:r>
                <a:rPr lang="ko-KR" altLang="en-US" sz="2400" b="1" dirty="0" smtClean="0">
                  <a:solidFill>
                    <a:srgbClr val="540124"/>
                  </a:solidFill>
                </a:rPr>
                <a:t>소개</a:t>
              </a:r>
              <a:endParaRPr lang="en-US" altLang="ko-KR" sz="2400" b="1" dirty="0">
                <a:solidFill>
                  <a:srgbClr val="540124"/>
                </a:solidFill>
              </a:endParaRPr>
            </a:p>
          </p:txBody>
        </p:sp>
        <p:sp>
          <p:nvSpPr>
            <p:cNvPr id="29" name="Rectangle 2050"/>
            <p:cNvSpPr>
              <a:spLocks noChangeArrowheads="1"/>
            </p:cNvSpPr>
            <p:nvPr/>
          </p:nvSpPr>
          <p:spPr bwMode="auto">
            <a:xfrm>
              <a:off x="971600" y="3768080"/>
              <a:ext cx="7200900" cy="381000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l">
                <a:spcBef>
                  <a:spcPct val="0"/>
                </a:spcBef>
              </a:pPr>
              <a:r>
                <a:rPr lang="en-US" altLang="ko-KR" sz="2400" b="1" dirty="0" smtClean="0">
                  <a:solidFill>
                    <a:srgbClr val="540124"/>
                  </a:solidFill>
                </a:rPr>
                <a:t> 4. </a:t>
              </a:r>
              <a:r>
                <a:rPr lang="ko-KR" altLang="en-US" sz="2400" b="1" dirty="0">
                  <a:solidFill>
                    <a:srgbClr val="540124"/>
                  </a:solidFill>
                </a:rPr>
                <a:t>시장 진출 전략</a:t>
              </a:r>
              <a:endParaRPr lang="en-US" altLang="ko-KR" sz="2400" b="1" dirty="0">
                <a:solidFill>
                  <a:srgbClr val="540124"/>
                </a:solidFill>
              </a:endParaRPr>
            </a:p>
          </p:txBody>
        </p:sp>
      </p:grp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584C1C2-2632-4F31-B486-FC5EC9FC4E8B}" type="slidenum">
              <a:rPr lang="en-US" altLang="ko-KR" smtClean="0"/>
              <a:pPr>
                <a:defRPr/>
              </a:pPr>
              <a:t>2</a:t>
            </a:fld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29744228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표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05720382"/>
              </p:ext>
            </p:extLst>
          </p:nvPr>
        </p:nvGraphicFramePr>
        <p:xfrm>
          <a:off x="251520" y="476672"/>
          <a:ext cx="8640959" cy="1990239"/>
        </p:xfrm>
        <a:graphic>
          <a:graphicData uri="http://schemas.openxmlformats.org/drawingml/2006/table">
            <a:tbl>
              <a:tblPr/>
              <a:tblGrid>
                <a:gridCol w="161440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4536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261186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92106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2019639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37028">
                <a:tc gridSpan="5">
                  <a:txBody>
                    <a:bodyPr/>
                    <a:lstStyle/>
                    <a:p>
                      <a:pPr marL="0" marR="0" lvl="0" indent="0" algn="l" defTabSz="914400" rtl="0" eaLnBrk="1" fontAlgn="ctr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2000" b="1" dirty="0" smtClean="0">
                          <a:latin typeface="돋움" pitchFamily="50" charset="-127"/>
                          <a:ea typeface="돋움" pitchFamily="50" charset="-127"/>
                        </a:rPr>
                        <a:t>1-1.</a:t>
                      </a:r>
                      <a:r>
                        <a:rPr kumimoji="0" lang="en-US" altLang="ko-KR" sz="2000" b="1" baseline="0" dirty="0" smtClean="0">
                          <a:latin typeface="돋움" pitchFamily="50" charset="-127"/>
                          <a:ea typeface="돋움" pitchFamily="50" charset="-127"/>
                        </a:rPr>
                        <a:t> </a:t>
                      </a:r>
                      <a:r>
                        <a:rPr kumimoji="0" lang="ko-KR" altLang="en-US" sz="2000" b="1" baseline="0" dirty="0" smtClean="0">
                          <a:latin typeface="돋움" pitchFamily="50" charset="-127"/>
                          <a:ea typeface="돋움" pitchFamily="50" charset="-127"/>
                        </a:rPr>
                        <a:t>기업소개</a:t>
                      </a:r>
                      <a:r>
                        <a:rPr kumimoji="0" lang="en-US" altLang="ko-KR" sz="2000" b="1" baseline="0" dirty="0" smtClean="0">
                          <a:latin typeface="돋움" pitchFamily="50" charset="-127"/>
                          <a:ea typeface="돋움" pitchFamily="50" charset="-127"/>
                        </a:rPr>
                        <a:t>(</a:t>
                      </a:r>
                      <a:r>
                        <a:rPr kumimoji="0" lang="ko-KR" altLang="en-US" sz="2000" b="1" baseline="0" dirty="0" smtClean="0">
                          <a:latin typeface="돋움" pitchFamily="50" charset="-127"/>
                          <a:ea typeface="돋움" pitchFamily="50" charset="-127"/>
                        </a:rPr>
                        <a:t>개요</a:t>
                      </a:r>
                      <a:r>
                        <a:rPr kumimoji="0" lang="en-US" altLang="ko-KR" sz="2000" b="1" baseline="0" dirty="0" smtClean="0">
                          <a:latin typeface="돋움" pitchFamily="50" charset="-127"/>
                          <a:ea typeface="돋움" pitchFamily="50" charset="-127"/>
                        </a:rPr>
                        <a:t>)</a:t>
                      </a:r>
                      <a:endParaRPr kumimoji="0" lang="ko-KR" altLang="en-US" sz="2000" b="1" dirty="0" smtClean="0">
                        <a:latin typeface="돋움" pitchFamily="50" charset="-127"/>
                        <a:ea typeface="돋움" pitchFamily="50" charset="-127"/>
                      </a:endParaRPr>
                    </a:p>
                  </a:txBody>
                  <a:tcPr marL="5832" marR="5832" marT="5832" marB="0" anchor="ctr" horzOverflow="overflow">
                    <a:lnL w="190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돋움" pitchFamily="50" charset="-127"/>
                        <a:ea typeface="돋움" pitchFamily="50" charset="-127"/>
                      </a:endParaRPr>
                    </a:p>
                  </a:txBody>
                  <a:tcPr marL="5832" marR="5832" marT="5832" marB="0" anchor="ctr" horzOverflow="overflow">
                    <a:lnL w="190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돋움" pitchFamily="50" charset="-127"/>
                        <a:ea typeface="돋움" pitchFamily="50" charset="-127"/>
                      </a:endParaRPr>
                    </a:p>
                  </a:txBody>
                  <a:tcPr marL="5832" marR="5832" marT="5832" marB="0" anchor="ctr" horzOverflow="overflow">
                    <a:lnL w="190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돋움" pitchFamily="50" charset="-127"/>
                        <a:ea typeface="돋움" pitchFamily="50" charset="-127"/>
                      </a:endParaRPr>
                    </a:p>
                  </a:txBody>
                  <a:tcPr marL="5832" marR="5832" marT="5832" marB="0" anchor="ctr" horzOverflow="overflow">
                    <a:lnL w="190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337028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돋움" pitchFamily="50" charset="-127"/>
                          <a:ea typeface="돋움" pitchFamily="50" charset="-127"/>
                        </a:rPr>
                        <a:t>신청 </a:t>
                      </a:r>
                      <a:r>
                        <a:rPr kumimoji="0" lang="ko-KR" altLang="en-US" sz="12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돋움" pitchFamily="50" charset="-127"/>
                          <a:ea typeface="돋움" pitchFamily="50" charset="-127"/>
                        </a:rPr>
                        <a:t>업체명</a:t>
                      </a:r>
                      <a:endParaRPr kumimoji="0" lang="ko-KR" altLang="en-U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돋움" pitchFamily="50" charset="-127"/>
                        <a:ea typeface="돋움" pitchFamily="50" charset="-127"/>
                      </a:endParaRPr>
                    </a:p>
                  </a:txBody>
                  <a:tcPr marL="5832" marR="5832" marT="5832" marB="0" anchor="ctr" horzOverflow="overflow">
                    <a:lnL w="190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돋움" pitchFamily="50" charset="-127"/>
                        <a:ea typeface="돋움" pitchFamily="50" charset="-127"/>
                      </a:endParaRPr>
                    </a:p>
                  </a:txBody>
                  <a:tcPr marL="5832" marR="5832" marT="5832" marB="0" anchor="ctr" horzOverflow="overflow">
                    <a:lnL w="190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돋움" pitchFamily="50" charset="-127"/>
                          <a:ea typeface="돋움" pitchFamily="50" charset="-127"/>
                        </a:rPr>
                        <a:t>대표자</a:t>
                      </a:r>
                    </a:p>
                  </a:txBody>
                  <a:tcPr marL="5832" marR="5832" marT="5832" marB="0" anchor="ctr" horzOverflow="overflow">
                    <a:lnL w="190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돋움" pitchFamily="50" charset="-127"/>
                          <a:ea typeface="돋움" pitchFamily="50" charset="-127"/>
                        </a:rPr>
                        <a:t>O </a:t>
                      </a:r>
                      <a:r>
                        <a:rPr kumimoji="0" lang="en-US" altLang="ko-KR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돋움" pitchFamily="50" charset="-127"/>
                          <a:ea typeface="돋움" pitchFamily="50" charset="-127"/>
                        </a:rPr>
                        <a:t>O</a:t>
                      </a:r>
                      <a:r>
                        <a:rPr kumimoji="0" lang="en-US" altLang="ko-KR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돋움" pitchFamily="50" charset="-127"/>
                          <a:ea typeface="돋움" pitchFamily="50" charset="-127"/>
                        </a:rPr>
                        <a:t> </a:t>
                      </a:r>
                      <a:r>
                        <a:rPr kumimoji="0" lang="en-US" altLang="ko-KR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돋움" pitchFamily="50" charset="-127"/>
                          <a:ea typeface="돋움" pitchFamily="50" charset="-127"/>
                        </a:rPr>
                        <a:t>O</a:t>
                      </a:r>
                      <a:endParaRPr kumimoji="0" lang="ko-KR" alt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돋움" pitchFamily="50" charset="-127"/>
                        <a:ea typeface="돋움" pitchFamily="50" charset="-127"/>
                      </a:endParaRPr>
                    </a:p>
                  </a:txBody>
                  <a:tcPr marL="5832" marR="5832" marT="5832" marB="0" anchor="ctr" horzOverflow="overflow">
                    <a:lnL w="190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7028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돋움" pitchFamily="50" charset="-127"/>
                          <a:ea typeface="돋움" pitchFamily="50" charset="-127"/>
                        </a:rPr>
                        <a:t>홈페이지</a:t>
                      </a:r>
                    </a:p>
                  </a:txBody>
                  <a:tcPr marL="5832" marR="5832" marT="5832" marB="0" anchor="ctr" horzOverflow="overflow">
                    <a:lnL w="190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gridSpan="4">
                  <a:txBody>
                    <a:bodyPr/>
                    <a:lstStyle/>
                    <a:p>
                      <a:pPr marL="0" marR="0" lvl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돋움" pitchFamily="50" charset="-127"/>
                        <a:ea typeface="돋움" pitchFamily="50" charset="-127"/>
                      </a:endParaRPr>
                    </a:p>
                  </a:txBody>
                  <a:tcPr marL="5832" marR="5832" marT="5832" marB="0" anchor="ctr" horzOverflow="overflow">
                    <a:lnL w="190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26385">
                <a:tc rowSpan="3">
                  <a:txBody>
                    <a:bodyPr/>
                    <a:lstStyle/>
                    <a:p>
                      <a:pPr marL="0" marR="0" lvl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돋움" pitchFamily="50" charset="-127"/>
                          <a:ea typeface="돋움" pitchFamily="50" charset="-127"/>
                        </a:rPr>
                        <a:t>신청 업체 현황</a:t>
                      </a:r>
                    </a:p>
                  </a:txBody>
                  <a:tcPr marL="5832" marR="5832" marT="5832" marB="0" anchor="ctr" horzOverflow="overflow">
                    <a:lnL w="190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2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돋움" pitchFamily="50" charset="-127"/>
                          <a:ea typeface="돋움" pitchFamily="50" charset="-127"/>
                        </a:rPr>
                        <a:t>설립년도</a:t>
                      </a:r>
                      <a:endParaRPr kumimoji="0" lang="ko-KR" altLang="en-U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돋움" pitchFamily="50" charset="-127"/>
                        <a:ea typeface="돋움" pitchFamily="50" charset="-127"/>
                      </a:endParaRPr>
                    </a:p>
                  </a:txBody>
                  <a:tcPr marL="5832" marR="5832" marT="5832" marB="0" anchor="ctr" horzOverflow="overflow">
                    <a:lnL w="190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돋움" pitchFamily="50" charset="-127"/>
                          <a:ea typeface="돋움" pitchFamily="50" charset="-127"/>
                        </a:rPr>
                        <a:t>20XX.XX</a:t>
                      </a:r>
                      <a:endParaRPr kumimoji="1" lang="ko-KR" alt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돋움" pitchFamily="50" charset="-127"/>
                        <a:ea typeface="돋움" pitchFamily="50" charset="-127"/>
                      </a:endParaRPr>
                    </a:p>
                  </a:txBody>
                  <a:tcPr marL="5832" marR="5832" marT="5832" marB="0" anchor="ctr" horzOverflow="overflow">
                    <a:lnL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돋움" pitchFamily="50" charset="-127"/>
                          <a:ea typeface="돋움" pitchFamily="50" charset="-127"/>
                        </a:rPr>
                        <a:t>종업원수</a:t>
                      </a:r>
                    </a:p>
                  </a:txBody>
                  <a:tcPr marL="5832" marR="5832" marT="5832" marB="0" anchor="ctr" horzOverflow="overflow">
                    <a:lnL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돋움" pitchFamily="50" charset="-127"/>
                          <a:ea typeface="돋움" pitchFamily="50" charset="-127"/>
                        </a:rPr>
                        <a:t>XX</a:t>
                      </a:r>
                      <a:r>
                        <a:rPr kumimoji="1" lang="ko-KR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돋움" pitchFamily="50" charset="-127"/>
                          <a:ea typeface="돋움" pitchFamily="50" charset="-127"/>
                        </a:rPr>
                        <a:t>명</a:t>
                      </a:r>
                      <a:endParaRPr kumimoji="0" lang="ko-KR" altLang="en-U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돋움" pitchFamily="50" charset="-127"/>
                        <a:ea typeface="돋움" pitchFamily="50" charset="-127"/>
                      </a:endParaRPr>
                    </a:p>
                  </a:txBody>
                  <a:tcPr marL="5832" marR="5832" marT="5832" marB="0" anchor="ctr" horzOverflow="overflow">
                    <a:lnL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26385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돋움" pitchFamily="50" charset="-127"/>
                          <a:ea typeface="돋움" pitchFamily="50" charset="-127"/>
                        </a:rPr>
                        <a:t>사업자번호</a:t>
                      </a:r>
                    </a:p>
                  </a:txBody>
                  <a:tcPr marL="5832" marR="5832" marT="5832" marB="0" anchor="ctr" horzOverflow="overflow">
                    <a:lnL w="190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ko-KR" alt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돋움" pitchFamily="50" charset="-127"/>
                        <a:ea typeface="돋움" pitchFamily="50" charset="-127"/>
                      </a:endParaRPr>
                    </a:p>
                  </a:txBody>
                  <a:tcPr marL="5832" marR="5832" marT="5832" marB="0" anchor="ctr" horzOverflow="overflow">
                    <a:lnL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200" b="1" i="0" u="none" strike="noStrike" cap="none" spc="-150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돋움" pitchFamily="50" charset="-127"/>
                          <a:ea typeface="돋움" pitchFamily="50" charset="-127"/>
                        </a:rPr>
                        <a:t>2018</a:t>
                      </a:r>
                      <a:r>
                        <a:rPr kumimoji="0" lang="ko-KR" altLang="en-US" sz="1200" b="1" i="0" u="none" strike="noStrike" cap="none" spc="-150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돋움" pitchFamily="50" charset="-127"/>
                          <a:ea typeface="돋움" pitchFamily="50" charset="-127"/>
                        </a:rPr>
                        <a:t>년 추정매출액</a:t>
                      </a:r>
                    </a:p>
                  </a:txBody>
                  <a:tcPr marL="5832" marR="5832" marT="5832" marB="0" anchor="ctr" horzOverflow="overflow">
                    <a:lnL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돋움" pitchFamily="50" charset="-127"/>
                          <a:ea typeface="돋움" pitchFamily="50" charset="-127"/>
                        </a:rPr>
                        <a:t>XX</a:t>
                      </a:r>
                      <a:r>
                        <a:rPr kumimoji="0" lang="ko-KR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돋움" pitchFamily="50" charset="-127"/>
                          <a:ea typeface="돋움" pitchFamily="50" charset="-127"/>
                        </a:rPr>
                        <a:t>원</a:t>
                      </a:r>
                    </a:p>
                  </a:txBody>
                  <a:tcPr marL="5832" marR="5832" marT="5832" marB="0" anchor="ctr" horzOverflow="overflow">
                    <a:lnL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6385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돋움" pitchFamily="50" charset="-127"/>
                          <a:ea typeface="돋움" pitchFamily="50" charset="-127"/>
                        </a:rPr>
                        <a:t>2017</a:t>
                      </a:r>
                      <a:r>
                        <a:rPr kumimoji="0" lang="ko-KR" alt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돋움" pitchFamily="50" charset="-127"/>
                          <a:ea typeface="돋움" pitchFamily="50" charset="-127"/>
                        </a:rPr>
                        <a:t>년 매출액</a:t>
                      </a:r>
                    </a:p>
                  </a:txBody>
                  <a:tcPr marL="5832" marR="5832" marT="5832" marB="0" anchor="ctr" horzOverflow="overflow">
                    <a:lnL w="190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돋움" pitchFamily="50" charset="-127"/>
                          <a:ea typeface="돋움" pitchFamily="50" charset="-127"/>
                        </a:rPr>
                        <a:t>XX</a:t>
                      </a:r>
                      <a:r>
                        <a:rPr kumimoji="1" lang="ko-KR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돋움" pitchFamily="50" charset="-127"/>
                          <a:ea typeface="돋움" pitchFamily="50" charset="-127"/>
                        </a:rPr>
                        <a:t>원</a:t>
                      </a:r>
                      <a:endParaRPr kumimoji="0" lang="ko-KR" altLang="en-U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돋움" pitchFamily="50" charset="-127"/>
                        <a:ea typeface="돋움" pitchFamily="50" charset="-127"/>
                      </a:endParaRPr>
                    </a:p>
                  </a:txBody>
                  <a:tcPr marL="5832" marR="5832" marT="5832" marB="0" anchor="ctr" horzOverflow="overflow">
                    <a:lnL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돋움" pitchFamily="50" charset="-127"/>
                          <a:ea typeface="돋움" pitchFamily="50" charset="-127"/>
                        </a:rPr>
                        <a:t>2016</a:t>
                      </a:r>
                      <a:r>
                        <a:rPr kumimoji="0" lang="ko-KR" alt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돋움" pitchFamily="50" charset="-127"/>
                          <a:ea typeface="돋움" pitchFamily="50" charset="-127"/>
                        </a:rPr>
                        <a:t>년 매출액</a:t>
                      </a:r>
                    </a:p>
                  </a:txBody>
                  <a:tcPr marL="5832" marR="5832" marT="5832" marB="0" anchor="ctr" horzOverflow="overflow">
                    <a:lnL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돋움" pitchFamily="50" charset="-127"/>
                          <a:ea typeface="돋움" pitchFamily="50" charset="-127"/>
                        </a:rPr>
                        <a:t>XX</a:t>
                      </a:r>
                      <a:r>
                        <a:rPr kumimoji="0" lang="ko-KR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돋움" pitchFamily="50" charset="-127"/>
                          <a:ea typeface="돋움" pitchFamily="50" charset="-127"/>
                        </a:rPr>
                        <a:t>원</a:t>
                      </a:r>
                    </a:p>
                  </a:txBody>
                  <a:tcPr marL="5832" marR="5832" marT="5832" marB="0" anchor="ctr" horzOverflow="overflow">
                    <a:lnL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graphicFrame>
        <p:nvGraphicFramePr>
          <p:cNvPr id="10" name="표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7501123"/>
              </p:ext>
            </p:extLst>
          </p:nvPr>
        </p:nvGraphicFramePr>
        <p:xfrm>
          <a:off x="251520" y="2461530"/>
          <a:ext cx="8640960" cy="1707446"/>
        </p:xfrm>
        <a:graphic>
          <a:graphicData uri="http://schemas.openxmlformats.org/drawingml/2006/table">
            <a:tbl>
              <a:tblPr/>
              <a:tblGrid>
                <a:gridCol w="161440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702655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07446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돋움" pitchFamily="50" charset="-127"/>
                          <a:ea typeface="돋움" pitchFamily="50" charset="-127"/>
                        </a:rPr>
                        <a:t>회사 연혁</a:t>
                      </a:r>
                      <a:endParaRPr kumimoji="0" lang="en-US" altLang="ko-KR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돋움" pitchFamily="50" charset="-127"/>
                        <a:ea typeface="돋움" pitchFamily="50" charset="-127"/>
                      </a:endParaRPr>
                    </a:p>
                    <a:p>
                      <a:pPr marL="0" marR="0" lvl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돋움" pitchFamily="50" charset="-127"/>
                          <a:ea typeface="돋움" pitchFamily="50" charset="-127"/>
                        </a:rPr>
                        <a:t>및</a:t>
                      </a:r>
                      <a:endParaRPr kumimoji="0" lang="en-US" altLang="ko-KR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돋움" pitchFamily="50" charset="-127"/>
                        <a:ea typeface="돋움" pitchFamily="50" charset="-127"/>
                      </a:endParaRPr>
                    </a:p>
                    <a:p>
                      <a:pPr marL="0" marR="0" lvl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돋움" pitchFamily="50" charset="-127"/>
                          <a:ea typeface="돋움" pitchFamily="50" charset="-127"/>
                        </a:rPr>
                        <a:t>개발 연혁</a:t>
                      </a:r>
                    </a:p>
                  </a:txBody>
                  <a:tcPr marL="5832" marR="5832" marT="5832" marB="0" anchor="ctr" horzOverflow="overflow">
                    <a:lnL w="190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altLang="ko-KR" sz="1200" b="1" dirty="0" smtClean="0">
                          <a:solidFill>
                            <a:srgbClr val="FF0000"/>
                          </a:solidFill>
                          <a:latin typeface="돋움" pitchFamily="50" charset="-127"/>
                          <a:ea typeface="돋움" pitchFamily="50" charset="-127"/>
                        </a:rPr>
                        <a:t>(2018, 2017, 2016 </a:t>
                      </a:r>
                      <a:r>
                        <a:rPr lang="ko-KR" altLang="en-US" sz="1200" b="1" dirty="0" smtClean="0">
                          <a:solidFill>
                            <a:srgbClr val="FF0000"/>
                          </a:solidFill>
                          <a:latin typeface="돋움" pitchFamily="50" charset="-127"/>
                          <a:ea typeface="돋움" pitchFamily="50" charset="-127"/>
                        </a:rPr>
                        <a:t>연도 역순으로 기입</a:t>
                      </a:r>
                      <a:r>
                        <a:rPr lang="en-US" altLang="ko-KR" sz="1200" b="1" dirty="0" smtClean="0">
                          <a:solidFill>
                            <a:srgbClr val="FF0000"/>
                          </a:solidFill>
                          <a:latin typeface="돋움" pitchFamily="50" charset="-127"/>
                          <a:ea typeface="돋움" pitchFamily="50" charset="-127"/>
                        </a:rPr>
                        <a:t>)</a:t>
                      </a:r>
                    </a:p>
                    <a:p>
                      <a:pPr marL="0" marR="0" lvl="0" indent="0" algn="l" defTabSz="914400" rtl="0" eaLnBrk="1" fontAlgn="ctr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ko-KR" altLang="en-US" sz="1200" b="1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돋움" pitchFamily="50" charset="-127"/>
                          <a:ea typeface="돋움" pitchFamily="50" charset="-127"/>
                        </a:rPr>
                        <a:t>작성 예</a:t>
                      </a:r>
                      <a:r>
                        <a:rPr lang="en-US" altLang="ko-KR" sz="1200" b="1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돋움" pitchFamily="50" charset="-127"/>
                          <a:ea typeface="돋움" pitchFamily="50" charset="-127"/>
                        </a:rPr>
                        <a:t>) </a:t>
                      </a:r>
                    </a:p>
                    <a:p>
                      <a:pPr marL="0" marR="0" lvl="0" indent="0" algn="l" defTabSz="914400" rtl="0" eaLnBrk="1" fontAlgn="ctr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ko-KR" altLang="en-US" sz="1200" b="1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돋움" pitchFamily="50" charset="-127"/>
                          <a:ea typeface="돋움" pitchFamily="50" charset="-127"/>
                        </a:rPr>
                        <a:t>▪ </a:t>
                      </a:r>
                      <a:r>
                        <a:rPr lang="en-US" altLang="ko-KR" sz="1200" b="1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돋움" pitchFamily="50" charset="-127"/>
                          <a:ea typeface="돋움" pitchFamily="50" charset="-127"/>
                        </a:rPr>
                        <a:t>2017.04</a:t>
                      </a:r>
                      <a:r>
                        <a:rPr lang="en-US" altLang="ko-KR" sz="1200" b="1" baseline="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돋움" pitchFamily="50" charset="-127"/>
                          <a:ea typeface="돋움" pitchFamily="50" charset="-127"/>
                        </a:rPr>
                        <a:t> iOS  2017</a:t>
                      </a:r>
                      <a:r>
                        <a:rPr lang="ko-KR" altLang="en-US" sz="1200" b="1" baseline="0" dirty="0" err="1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돋움" pitchFamily="50" charset="-127"/>
                          <a:ea typeface="돋움" pitchFamily="50" charset="-127"/>
                        </a:rPr>
                        <a:t>ㅇㅇㅇㅇㅇㅇ</a:t>
                      </a:r>
                      <a:r>
                        <a:rPr lang="ko-KR" altLang="en-US" sz="1200" b="1" baseline="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돋움" pitchFamily="50" charset="-127"/>
                          <a:ea typeface="돋움" pitchFamily="50" charset="-127"/>
                        </a:rPr>
                        <a:t> </a:t>
                      </a:r>
                      <a:r>
                        <a:rPr lang="ko-KR" altLang="en-US" sz="1200" b="1" baseline="0" dirty="0" err="1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돋움" pitchFamily="50" charset="-127"/>
                          <a:ea typeface="돋움" pitchFamily="50" charset="-127"/>
                        </a:rPr>
                        <a:t>앱스토어</a:t>
                      </a:r>
                      <a:r>
                        <a:rPr lang="ko-KR" altLang="en-US" sz="1200" b="1" baseline="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돋움" pitchFamily="50" charset="-127"/>
                          <a:ea typeface="돋움" pitchFamily="50" charset="-127"/>
                        </a:rPr>
                        <a:t> 출시</a:t>
                      </a:r>
                      <a:endParaRPr lang="en-US" altLang="ko-KR" sz="1200" b="1" baseline="0" dirty="0" smtClean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돋움" pitchFamily="50" charset="-127"/>
                        <a:ea typeface="돋움" pitchFamily="50" charset="-127"/>
                      </a:endParaRPr>
                    </a:p>
                    <a:p>
                      <a:pPr marL="0" marR="0" lvl="0" indent="0" algn="l" defTabSz="914400" rtl="0" eaLnBrk="1" fontAlgn="ctr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ko-KR" altLang="en-US" sz="1200" b="1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돋움" pitchFamily="50" charset="-127"/>
                          <a:ea typeface="돋움" pitchFamily="50" charset="-127"/>
                        </a:rPr>
                        <a:t>▪ </a:t>
                      </a:r>
                      <a:r>
                        <a:rPr lang="en-US" altLang="ko-KR" sz="1200" b="1" baseline="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돋움" pitchFamily="50" charset="-127"/>
                          <a:ea typeface="돋움" pitchFamily="50" charset="-127"/>
                        </a:rPr>
                        <a:t>2017.05 </a:t>
                      </a:r>
                      <a:r>
                        <a:rPr lang="ko-KR" altLang="en-US" sz="1200" b="1" baseline="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돋움" pitchFamily="50" charset="-127"/>
                          <a:ea typeface="돋움" pitchFamily="50" charset="-127"/>
                        </a:rPr>
                        <a:t>국내</a:t>
                      </a:r>
                      <a:r>
                        <a:rPr lang="en-US" altLang="ko-KR" sz="1200" b="1" baseline="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돋움" pitchFamily="50" charset="-127"/>
                          <a:ea typeface="돋움" pitchFamily="50" charset="-127"/>
                        </a:rPr>
                        <a:t>AD </a:t>
                      </a:r>
                      <a:r>
                        <a:rPr lang="ko-KR" altLang="en-US" sz="1200" b="1" baseline="0" dirty="0" err="1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돋움" pitchFamily="50" charset="-127"/>
                          <a:ea typeface="돋움" pitchFamily="50" charset="-127"/>
                        </a:rPr>
                        <a:t>ㅇㅇㅇㅇㅇ</a:t>
                      </a:r>
                      <a:r>
                        <a:rPr lang="ko-KR" altLang="en-US" sz="1200" b="1" baseline="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돋움" pitchFamily="50" charset="-127"/>
                          <a:ea typeface="돋움" pitchFamily="50" charset="-127"/>
                        </a:rPr>
                        <a:t> </a:t>
                      </a:r>
                      <a:r>
                        <a:rPr lang="en-US" altLang="ko-KR" sz="1200" b="1" baseline="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돋움" pitchFamily="50" charset="-127"/>
                          <a:ea typeface="돋움" pitchFamily="50" charset="-127"/>
                        </a:rPr>
                        <a:t> T-Store </a:t>
                      </a:r>
                      <a:r>
                        <a:rPr lang="ko-KR" altLang="en-US" sz="1200" b="1" baseline="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돋움" pitchFamily="50" charset="-127"/>
                          <a:ea typeface="돋움" pitchFamily="50" charset="-127"/>
                        </a:rPr>
                        <a:t>출시</a:t>
                      </a:r>
                      <a:endParaRPr lang="en-US" altLang="ko-KR" sz="1200" b="1" i="1" baseline="0" dirty="0" smtClean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돋움" pitchFamily="50" charset="-127"/>
                        <a:ea typeface="돋움" pitchFamily="50" charset="-127"/>
                      </a:endParaRPr>
                    </a:p>
                    <a:p>
                      <a:pPr marL="0" marR="0" lvl="0" indent="0" algn="l" defTabSz="914400" rtl="0" eaLnBrk="1" fontAlgn="ctr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ko-KR" altLang="en-US" sz="1200" b="1" dirty="0" smtClean="0">
                          <a:latin typeface="돋움" pitchFamily="50" charset="-127"/>
                          <a:ea typeface="돋움" pitchFamily="50" charset="-127"/>
                        </a:rPr>
                        <a:t> </a:t>
                      </a:r>
                      <a:endParaRPr kumimoji="0" lang="ko-KR" alt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돋움" pitchFamily="50" charset="-127"/>
                        <a:ea typeface="돋움" pitchFamily="50" charset="-127"/>
                      </a:endParaRPr>
                    </a:p>
                  </a:txBody>
                  <a:tcPr marL="5832" marR="5832" marT="5832" marB="0" anchor="ctr" horzOverflow="overflow">
                    <a:lnL w="190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4" name="표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6932944"/>
              </p:ext>
            </p:extLst>
          </p:nvPr>
        </p:nvGraphicFramePr>
        <p:xfrm>
          <a:off x="251520" y="4293096"/>
          <a:ext cx="8640959" cy="2016222"/>
        </p:xfrm>
        <a:graphic>
          <a:graphicData uri="http://schemas.openxmlformats.org/drawingml/2006/table">
            <a:tbl>
              <a:tblPr/>
              <a:tblGrid>
                <a:gridCol w="161440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4536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5572931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168514"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ctr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2000" b="1" dirty="0" smtClean="0">
                          <a:latin typeface="돋움" pitchFamily="50" charset="-127"/>
                          <a:ea typeface="돋움" pitchFamily="50" charset="-127"/>
                        </a:rPr>
                        <a:t>1-2.</a:t>
                      </a:r>
                      <a:r>
                        <a:rPr kumimoji="0" lang="en-US" altLang="ko-KR" sz="2000" b="1" baseline="0" dirty="0" smtClean="0">
                          <a:latin typeface="돋움" pitchFamily="50" charset="-127"/>
                          <a:ea typeface="돋움" pitchFamily="50" charset="-127"/>
                        </a:rPr>
                        <a:t> </a:t>
                      </a:r>
                      <a:r>
                        <a:rPr kumimoji="0" lang="ko-KR" altLang="en-US" sz="2000" b="1" baseline="0" dirty="0" smtClean="0">
                          <a:latin typeface="돋움" pitchFamily="50" charset="-127"/>
                          <a:ea typeface="돋움" pitchFamily="50" charset="-127"/>
                        </a:rPr>
                        <a:t>기업소개</a:t>
                      </a:r>
                      <a:r>
                        <a:rPr kumimoji="0" lang="en-US" altLang="ko-KR" sz="2000" b="1" baseline="0" dirty="0" smtClean="0">
                          <a:latin typeface="돋움" pitchFamily="50" charset="-127"/>
                          <a:ea typeface="돋움" pitchFamily="50" charset="-127"/>
                        </a:rPr>
                        <a:t>(</a:t>
                      </a:r>
                      <a:r>
                        <a:rPr kumimoji="0" lang="ko-KR" altLang="en-US" sz="2000" b="1" baseline="0" dirty="0" smtClean="0">
                          <a:latin typeface="돋움" pitchFamily="50" charset="-127"/>
                          <a:ea typeface="돋움" pitchFamily="50" charset="-127"/>
                        </a:rPr>
                        <a:t>주요개발인력</a:t>
                      </a:r>
                      <a:r>
                        <a:rPr kumimoji="0" lang="en-US" altLang="ko-KR" sz="2000" b="1" baseline="0" dirty="0" smtClean="0">
                          <a:latin typeface="돋움" pitchFamily="50" charset="-127"/>
                          <a:ea typeface="돋움" pitchFamily="50" charset="-127"/>
                        </a:rPr>
                        <a:t>)</a:t>
                      </a:r>
                      <a:endParaRPr kumimoji="0" lang="ko-KR" altLang="en-US" sz="2000" b="1" dirty="0" smtClean="0">
                        <a:latin typeface="돋움" pitchFamily="50" charset="-127"/>
                        <a:ea typeface="돋움" pitchFamily="50" charset="-127"/>
                      </a:endParaRPr>
                    </a:p>
                  </a:txBody>
                  <a:tcPr marL="5832" marR="5832" marT="5832" marB="0" anchor="ctr" horzOverflow="overflow">
                    <a:lnL w="190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돋움" pitchFamily="50" charset="-127"/>
                        <a:ea typeface="돋움" pitchFamily="50" charset="-127"/>
                      </a:endParaRPr>
                    </a:p>
                  </a:txBody>
                  <a:tcPr marL="5832" marR="5832" marT="5832" marB="0" anchor="ctr" horzOverflow="overflow">
                    <a:lnL w="190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341118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200" b="1" dirty="0" smtClean="0">
                          <a:latin typeface="돋움" pitchFamily="50" charset="-127"/>
                          <a:ea typeface="돋움" pitchFamily="50" charset="-127"/>
                        </a:rPr>
                        <a:t>성명</a:t>
                      </a:r>
                    </a:p>
                  </a:txBody>
                  <a:tcPr marL="5832" marR="5832" marT="5832" marB="0" anchor="ctr" horzOverflow="overflow">
                    <a:lnL w="190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1" dirty="0" smtClean="0"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담당업무</a:t>
                      </a:r>
                      <a:endParaRPr lang="ko-KR" altLang="en-US" sz="1200" b="1" dirty="0"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5832" marR="5832" marT="5832" marB="0" anchor="ctr" horzOverflow="overflow">
                    <a:lnL w="190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1" dirty="0" err="1" smtClean="0"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주요약력</a:t>
                      </a:r>
                      <a:endParaRPr lang="ko-KR" altLang="en-US" sz="1200" b="1" dirty="0"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5832" marR="5832" marT="5832" marB="0" anchor="ctr" horzOverflow="overflow">
                    <a:lnL w="190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084964245"/>
                  </a:ext>
                </a:extLst>
              </a:tr>
              <a:tr h="341118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0" dirty="0" smtClean="0"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○○○</a:t>
                      </a:r>
                      <a:endParaRPr lang="ko-KR" altLang="en-US" sz="1200" b="0" dirty="0"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5832" marR="5832" marT="5832" marB="0" anchor="ctr" horzOverflow="overflow">
                    <a:lnL w="190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돋움" pitchFamily="50" charset="-127"/>
                          <a:ea typeface="돋움" pitchFamily="50" charset="-127"/>
                        </a:rPr>
                        <a:t>개발</a:t>
                      </a:r>
                    </a:p>
                  </a:txBody>
                  <a:tcPr marL="5832" marR="5832" marT="5832" marB="0" anchor="ctr" horzOverflow="overflow">
                    <a:lnL w="190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돋움" pitchFamily="50" charset="-127"/>
                          <a:ea typeface="돋움" pitchFamily="50" charset="-127"/>
                        </a:rPr>
                        <a:t>000</a:t>
                      </a:r>
                      <a:r>
                        <a:rPr kumimoji="0" lang="ko-KR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돋움" pitchFamily="50" charset="-127"/>
                          <a:ea typeface="돋움" pitchFamily="50" charset="-127"/>
                        </a:rPr>
                        <a:t>게임 개발 총괄</a:t>
                      </a:r>
                      <a:r>
                        <a:rPr kumimoji="0" lang="en-US" altLang="ko-KR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돋움" pitchFamily="50" charset="-127"/>
                          <a:ea typeface="돋움" pitchFamily="50" charset="-127"/>
                        </a:rPr>
                        <a:t>(00</a:t>
                      </a:r>
                      <a:r>
                        <a:rPr kumimoji="0" lang="ko-KR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돋움" pitchFamily="50" charset="-127"/>
                          <a:ea typeface="돋움" pitchFamily="50" charset="-127"/>
                        </a:rPr>
                        <a:t>년</a:t>
                      </a:r>
                      <a:r>
                        <a:rPr kumimoji="0" lang="en-US" altLang="ko-KR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돋움" pitchFamily="50" charset="-127"/>
                          <a:ea typeface="돋움" pitchFamily="50" charset="-127"/>
                        </a:rPr>
                        <a:t>), 000</a:t>
                      </a:r>
                      <a:r>
                        <a:rPr kumimoji="0" lang="ko-KR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돋움" pitchFamily="50" charset="-127"/>
                          <a:ea typeface="돋움" pitchFamily="50" charset="-127"/>
                        </a:rPr>
                        <a:t>게임 개발 참여</a:t>
                      </a:r>
                      <a:r>
                        <a:rPr kumimoji="0" lang="en-US" altLang="ko-KR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돋움" pitchFamily="50" charset="-127"/>
                          <a:ea typeface="돋움" pitchFamily="50" charset="-127"/>
                        </a:rPr>
                        <a:t>(00</a:t>
                      </a:r>
                      <a:r>
                        <a:rPr kumimoji="0" lang="ko-KR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돋움" pitchFamily="50" charset="-127"/>
                          <a:ea typeface="돋움" pitchFamily="50" charset="-127"/>
                        </a:rPr>
                        <a:t>년</a:t>
                      </a:r>
                      <a:r>
                        <a:rPr kumimoji="0" lang="en-US" altLang="ko-KR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돋움" pitchFamily="50" charset="-127"/>
                          <a:ea typeface="돋움" pitchFamily="50" charset="-127"/>
                        </a:rPr>
                        <a:t>)</a:t>
                      </a:r>
                      <a:endParaRPr kumimoji="0" lang="ko-KR" alt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돋움" pitchFamily="50" charset="-127"/>
                        <a:ea typeface="돋움" pitchFamily="50" charset="-127"/>
                      </a:endParaRPr>
                    </a:p>
                  </a:txBody>
                  <a:tcPr marL="5832" marR="5832" marT="5832" marB="0" anchor="ctr" horzOverflow="overflow">
                    <a:lnL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41118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0" dirty="0" smtClean="0"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○○○</a:t>
                      </a:r>
                      <a:endParaRPr lang="ko-KR" altLang="en-US" sz="1200" b="0" dirty="0"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5832" marR="5832" marT="5832" marB="0" anchor="ctr" horzOverflow="overflow">
                    <a:lnL w="190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돋움" pitchFamily="50" charset="-127"/>
                          <a:ea typeface="돋움" pitchFamily="50" charset="-127"/>
                        </a:rPr>
                        <a:t>그래픽</a:t>
                      </a:r>
                    </a:p>
                  </a:txBody>
                  <a:tcPr marL="5832" marR="5832" marT="5832" marB="0" anchor="ctr" horzOverflow="overflow">
                    <a:lnL w="190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돋움" pitchFamily="50" charset="-127"/>
                          <a:ea typeface="돋움" pitchFamily="50" charset="-127"/>
                        </a:rPr>
                        <a:t>000</a:t>
                      </a:r>
                      <a:r>
                        <a:rPr kumimoji="0" lang="ko-KR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돋움" pitchFamily="50" charset="-127"/>
                          <a:ea typeface="돋움" pitchFamily="50" charset="-127"/>
                        </a:rPr>
                        <a:t>게임 그래픽 총괄</a:t>
                      </a:r>
                      <a:r>
                        <a:rPr kumimoji="0" lang="en-US" altLang="ko-KR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돋움" pitchFamily="50" charset="-127"/>
                          <a:ea typeface="돋움" pitchFamily="50" charset="-127"/>
                        </a:rPr>
                        <a:t>(10</a:t>
                      </a:r>
                      <a:r>
                        <a:rPr kumimoji="0" lang="ko-KR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돋움" pitchFamily="50" charset="-127"/>
                          <a:ea typeface="돋움" pitchFamily="50" charset="-127"/>
                        </a:rPr>
                        <a:t>년</a:t>
                      </a:r>
                      <a:r>
                        <a:rPr kumimoji="0" lang="en-US" altLang="ko-KR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돋움" pitchFamily="50" charset="-127"/>
                          <a:ea typeface="돋움" pitchFamily="50" charset="-127"/>
                        </a:rPr>
                        <a:t>), 000</a:t>
                      </a:r>
                      <a:r>
                        <a:rPr kumimoji="0" lang="ko-KR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돋움" pitchFamily="50" charset="-127"/>
                          <a:ea typeface="돋움" pitchFamily="50" charset="-127"/>
                        </a:rPr>
                        <a:t>게임 그래픽 참여</a:t>
                      </a:r>
                      <a:r>
                        <a:rPr kumimoji="0" lang="en-US" altLang="ko-KR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돋움" pitchFamily="50" charset="-127"/>
                          <a:ea typeface="돋움" pitchFamily="50" charset="-127"/>
                        </a:rPr>
                        <a:t>(00</a:t>
                      </a:r>
                      <a:r>
                        <a:rPr kumimoji="0" lang="ko-KR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돋움" pitchFamily="50" charset="-127"/>
                          <a:ea typeface="돋움" pitchFamily="50" charset="-127"/>
                        </a:rPr>
                        <a:t>년</a:t>
                      </a:r>
                      <a:r>
                        <a:rPr kumimoji="0" lang="en-US" altLang="ko-KR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돋움" pitchFamily="50" charset="-127"/>
                          <a:ea typeface="돋움" pitchFamily="50" charset="-127"/>
                        </a:rPr>
                        <a:t>)</a:t>
                      </a:r>
                      <a:endParaRPr kumimoji="0" lang="ko-KR" alt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돋움" pitchFamily="50" charset="-127"/>
                        <a:ea typeface="돋움" pitchFamily="50" charset="-127"/>
                      </a:endParaRPr>
                    </a:p>
                  </a:txBody>
                  <a:tcPr marL="5832" marR="5832" marT="5832" marB="0" anchor="ctr" horzOverflow="overflow">
                    <a:lnL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41118">
                <a:tc>
                  <a:txBody>
                    <a:bodyPr/>
                    <a:lstStyle/>
                    <a:p>
                      <a:pPr algn="ctr" latinLnBrk="1"/>
                      <a:endParaRPr lang="ko-KR" altLang="en-US" sz="1200" b="0" dirty="0"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5832" marR="5832" marT="5832" marB="0" anchor="ctr" horzOverflow="overflow">
                    <a:lnL w="190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돋움" pitchFamily="50" charset="-127"/>
                        <a:ea typeface="돋움" pitchFamily="50" charset="-127"/>
                      </a:endParaRPr>
                    </a:p>
                  </a:txBody>
                  <a:tcPr marL="5832" marR="5832" marT="5832" marB="0" anchor="ctr" horzOverflow="overflow">
                    <a:lnL w="190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돋움" pitchFamily="50" charset="-127"/>
                        <a:ea typeface="돋움" pitchFamily="50" charset="-127"/>
                      </a:endParaRPr>
                    </a:p>
                  </a:txBody>
                  <a:tcPr marL="5832" marR="5832" marT="5832" marB="0" anchor="ctr" horzOverflow="overflow">
                    <a:lnL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961419652"/>
                  </a:ext>
                </a:extLst>
              </a:tr>
              <a:tr h="341118">
                <a:tc>
                  <a:txBody>
                    <a:bodyPr/>
                    <a:lstStyle/>
                    <a:p>
                      <a:pPr algn="ctr" latinLnBrk="1"/>
                      <a:endParaRPr lang="ko-KR" altLang="en-US" sz="1200" b="0" dirty="0"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5832" marR="5832" marT="5832" marB="0" anchor="ctr" horzOverflow="overflow">
                    <a:lnL w="190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ko-KR" alt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latin typeface="돋움" pitchFamily="50" charset="-127"/>
                        <a:ea typeface="돋움" pitchFamily="50" charset="-127"/>
                      </a:endParaRPr>
                    </a:p>
                  </a:txBody>
                  <a:tcPr marL="5832" marR="5832" marT="5832" marB="0" anchor="ctr" horzOverflow="overflow">
                    <a:lnL w="190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돋움" pitchFamily="50" charset="-127"/>
                        <a:ea typeface="돋움" pitchFamily="50" charset="-127"/>
                      </a:endParaRPr>
                    </a:p>
                  </a:txBody>
                  <a:tcPr marL="5832" marR="5832" marT="5832" marB="0" anchor="ctr" horzOverflow="overflow">
                    <a:lnL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" name="슬라이드 번호 개체 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584C1C2-2632-4F31-B486-FC5EC9FC4E8B}" type="slidenum">
              <a:rPr lang="en-US" altLang="ko-KR" smtClean="0"/>
              <a:pPr>
                <a:defRPr/>
              </a:pPr>
              <a:t>3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344068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Group 168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35320268"/>
              </p:ext>
            </p:extLst>
          </p:nvPr>
        </p:nvGraphicFramePr>
        <p:xfrm>
          <a:off x="251520" y="476672"/>
          <a:ext cx="8640960" cy="5256584"/>
        </p:xfrm>
        <a:graphic>
          <a:graphicData uri="http://schemas.openxmlformats.org/drawingml/2006/table">
            <a:tbl>
              <a:tblPr/>
              <a:tblGrid>
                <a:gridCol w="864096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32048">
                <a:tc>
                  <a:txBody>
                    <a:bodyPr/>
                    <a:lstStyle/>
                    <a:p>
                      <a:pPr algn="l"/>
                      <a:r>
                        <a:rPr kumimoji="0" lang="en-US" altLang="ko-KR" sz="2000" b="1" dirty="0" smtClean="0">
                          <a:latin typeface="돋움" pitchFamily="50" charset="-127"/>
                          <a:ea typeface="돋움" pitchFamily="50" charset="-127"/>
                        </a:rPr>
                        <a:t> </a:t>
                      </a:r>
                      <a:r>
                        <a:rPr kumimoji="0" lang="en-US" altLang="ko-KR" sz="2000" b="1" dirty="0" smtClean="0">
                          <a:latin typeface="돋움" pitchFamily="50" charset="-127"/>
                          <a:ea typeface="돋움" pitchFamily="50" charset="-127"/>
                        </a:rPr>
                        <a:t>2.</a:t>
                      </a:r>
                      <a:r>
                        <a:rPr kumimoji="0" lang="en-US" altLang="ko-KR" sz="2000" b="1" baseline="0" dirty="0" smtClean="0">
                          <a:latin typeface="돋움" pitchFamily="50" charset="-127"/>
                          <a:ea typeface="돋움" pitchFamily="50" charset="-127"/>
                        </a:rPr>
                        <a:t> </a:t>
                      </a:r>
                      <a:r>
                        <a:rPr kumimoji="0" lang="ko-KR" altLang="en-US" sz="2000" b="1" baseline="0" dirty="0" smtClean="0">
                          <a:latin typeface="돋움" pitchFamily="50" charset="-127"/>
                          <a:ea typeface="돋움" pitchFamily="50" charset="-127"/>
                        </a:rPr>
                        <a:t>사업의 필요성</a:t>
                      </a:r>
                      <a:r>
                        <a:rPr kumimoji="0" lang="en-US" altLang="ko-KR" sz="2000" b="1" baseline="0" dirty="0" smtClean="0">
                          <a:latin typeface="돋움" pitchFamily="50" charset="-127"/>
                          <a:ea typeface="돋움" pitchFamily="50" charset="-127"/>
                        </a:rPr>
                        <a:t>(</a:t>
                      </a:r>
                      <a:r>
                        <a:rPr kumimoji="0" lang="ko-KR" altLang="en-US" sz="2000" b="1" baseline="0" dirty="0" smtClean="0">
                          <a:latin typeface="돋움" pitchFamily="50" charset="-127"/>
                          <a:ea typeface="돋움" pitchFamily="50" charset="-127"/>
                        </a:rPr>
                        <a:t>지원 목적</a:t>
                      </a:r>
                      <a:r>
                        <a:rPr kumimoji="0" lang="en-US" altLang="ko-KR" sz="2000" b="1" baseline="0" dirty="0" smtClean="0">
                          <a:latin typeface="돋움" pitchFamily="50" charset="-127"/>
                          <a:ea typeface="돋움" pitchFamily="50" charset="-127"/>
                        </a:rPr>
                        <a:t>)</a:t>
                      </a:r>
                      <a:endParaRPr kumimoji="0" lang="ko-KR" altLang="en-US" sz="2000" b="1" dirty="0">
                        <a:latin typeface="돋움" pitchFamily="50" charset="-127"/>
                        <a:ea typeface="돋움" pitchFamily="50" charset="-127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824536">
                <a:tc>
                  <a:txBody>
                    <a:bodyPr/>
                    <a:lstStyle/>
                    <a:p>
                      <a:r>
                        <a:rPr kumimoji="0" lang="ko-KR" altLang="en-US" sz="2000" b="1" i="1" dirty="0" smtClean="0">
                          <a:solidFill>
                            <a:srgbClr val="6699FF"/>
                          </a:solidFill>
                          <a:latin typeface="돋움" pitchFamily="50" charset="-127"/>
                          <a:ea typeface="돋움" pitchFamily="50" charset="-127"/>
                        </a:rPr>
                        <a:t>▪ 지원사업이 필요한 </a:t>
                      </a:r>
                      <a:r>
                        <a:rPr kumimoji="0" lang="ko-KR" altLang="en-US" sz="2000" b="1" i="1" dirty="0" smtClean="0">
                          <a:solidFill>
                            <a:srgbClr val="6699FF"/>
                          </a:solidFill>
                          <a:latin typeface="돋움" pitchFamily="50" charset="-127"/>
                          <a:ea typeface="돋움" pitchFamily="50" charset="-127"/>
                        </a:rPr>
                        <a:t>이유</a:t>
                      </a:r>
                      <a:endParaRPr kumimoji="0" lang="en-US" altLang="ko-KR" sz="2000" b="1" i="1" dirty="0" smtClean="0">
                        <a:solidFill>
                          <a:srgbClr val="6699FF"/>
                        </a:solidFill>
                        <a:latin typeface="돋움" pitchFamily="50" charset="-127"/>
                        <a:ea typeface="돋움" pitchFamily="50" charset="-127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" name="슬라이드 번호 개체 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584C1C2-2632-4F31-B486-FC5EC9FC4E8B}" type="slidenum">
              <a:rPr lang="en-US" altLang="ko-KR" smtClean="0"/>
              <a:pPr>
                <a:defRPr/>
              </a:pPr>
              <a:t>4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36564594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직사각형 5"/>
          <p:cNvSpPr/>
          <p:nvPr/>
        </p:nvSpPr>
        <p:spPr>
          <a:xfrm>
            <a:off x="251520" y="1196752"/>
            <a:ext cx="3024188" cy="381635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ko-KR" altLang="en-US" sz="1600" b="1" dirty="0">
                <a:solidFill>
                  <a:srgbClr val="FF0000"/>
                </a:solidFill>
                <a:latin typeface="돋움" pitchFamily="50" charset="-127"/>
                <a:ea typeface="돋움" pitchFamily="50" charset="-127"/>
              </a:rPr>
              <a:t>게임 대표 이미지 삽입</a:t>
            </a:r>
          </a:p>
        </p:txBody>
      </p:sp>
      <p:graphicFrame>
        <p:nvGraphicFramePr>
          <p:cNvPr id="7" name="표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75159306"/>
              </p:ext>
            </p:extLst>
          </p:nvPr>
        </p:nvGraphicFramePr>
        <p:xfrm>
          <a:off x="3491880" y="1196752"/>
          <a:ext cx="5400600" cy="515959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60644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9416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12433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b="1" dirty="0" err="1" smtClean="0">
                          <a:latin typeface="돋움" pitchFamily="50" charset="-127"/>
                          <a:ea typeface="돋움" pitchFamily="50" charset="-127"/>
                        </a:rPr>
                        <a:t>게임명</a:t>
                      </a:r>
                      <a:r>
                        <a:rPr lang="en-US" altLang="ko-KR" sz="1400" b="1" dirty="0" smtClean="0">
                          <a:latin typeface="돋움" pitchFamily="50" charset="-127"/>
                          <a:ea typeface="돋움" pitchFamily="50" charset="-127"/>
                        </a:rPr>
                        <a:t>(</a:t>
                      </a:r>
                      <a:r>
                        <a:rPr lang="ko-KR" altLang="en-US" sz="1400" b="1" dirty="0" smtClean="0">
                          <a:latin typeface="돋움" pitchFamily="50" charset="-127"/>
                          <a:ea typeface="돋움" pitchFamily="50" charset="-127"/>
                        </a:rPr>
                        <a:t>한글</a:t>
                      </a:r>
                      <a:r>
                        <a:rPr lang="en-US" altLang="ko-KR" sz="1400" b="1" dirty="0" smtClean="0">
                          <a:latin typeface="돋움" pitchFamily="50" charset="-127"/>
                          <a:ea typeface="돋움" pitchFamily="50" charset="-127"/>
                        </a:rPr>
                        <a:t>)</a:t>
                      </a:r>
                      <a:endParaRPr lang="ko-KR" altLang="en-US" sz="1400" b="1" dirty="0">
                        <a:latin typeface="돋움" pitchFamily="50" charset="-127"/>
                        <a:ea typeface="돋움" pitchFamily="50" charset="-127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400" b="1" dirty="0">
                        <a:latin typeface="돋움" pitchFamily="50" charset="-127"/>
                        <a:ea typeface="돋움" pitchFamily="50" charset="-127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12433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b="1" dirty="0" err="1" smtClean="0">
                          <a:latin typeface="돋움" pitchFamily="50" charset="-127"/>
                          <a:ea typeface="돋움" pitchFamily="50" charset="-127"/>
                        </a:rPr>
                        <a:t>게임명</a:t>
                      </a:r>
                      <a:r>
                        <a:rPr lang="en-US" altLang="ko-KR" sz="1400" b="1" dirty="0" smtClean="0">
                          <a:latin typeface="돋움" pitchFamily="50" charset="-127"/>
                          <a:ea typeface="돋움" pitchFamily="50" charset="-127"/>
                        </a:rPr>
                        <a:t>(</a:t>
                      </a:r>
                      <a:r>
                        <a:rPr lang="ko-KR" altLang="en-US" sz="1400" b="1" dirty="0" smtClean="0">
                          <a:latin typeface="돋움" pitchFamily="50" charset="-127"/>
                          <a:ea typeface="돋움" pitchFamily="50" charset="-127"/>
                        </a:rPr>
                        <a:t>영문</a:t>
                      </a:r>
                      <a:r>
                        <a:rPr lang="en-US" altLang="ko-KR" sz="1400" b="1" dirty="0" smtClean="0">
                          <a:latin typeface="돋움" pitchFamily="50" charset="-127"/>
                          <a:ea typeface="돋움" pitchFamily="50" charset="-127"/>
                        </a:rPr>
                        <a:t>)</a:t>
                      </a:r>
                      <a:endParaRPr lang="ko-KR" altLang="en-US" sz="1400" b="1" dirty="0">
                        <a:latin typeface="돋움" pitchFamily="50" charset="-127"/>
                        <a:ea typeface="돋움" pitchFamily="50" charset="-127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400" b="1" dirty="0">
                        <a:latin typeface="돋움" pitchFamily="50" charset="-127"/>
                        <a:ea typeface="돋움" pitchFamily="50" charset="-127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12433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b="1" dirty="0" smtClean="0">
                          <a:latin typeface="돋움" pitchFamily="50" charset="-127"/>
                          <a:ea typeface="돋움" pitchFamily="50" charset="-127"/>
                        </a:rPr>
                        <a:t>지원 플랫폼</a:t>
                      </a:r>
                      <a:endParaRPr lang="ko-KR" altLang="en-US" sz="1400" b="1" dirty="0">
                        <a:latin typeface="돋움" pitchFamily="50" charset="-127"/>
                        <a:ea typeface="돋움" pitchFamily="50" charset="-127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b="1" dirty="0" smtClean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돋움" pitchFamily="50" charset="-127"/>
                          <a:ea typeface="돋움" pitchFamily="50" charset="-127"/>
                        </a:rPr>
                        <a:t>예</a:t>
                      </a:r>
                      <a:r>
                        <a:rPr lang="en-US" altLang="ko-KR" sz="1400" b="1" dirty="0" smtClean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돋움" pitchFamily="50" charset="-127"/>
                          <a:ea typeface="돋움" pitchFamily="50" charset="-127"/>
                        </a:rPr>
                        <a:t>) </a:t>
                      </a:r>
                      <a:r>
                        <a:rPr lang="en-US" altLang="ko-KR" sz="1400" b="1" dirty="0" err="1" smtClean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돋움" pitchFamily="50" charset="-127"/>
                          <a:ea typeface="돋움" pitchFamily="50" charset="-127"/>
                        </a:rPr>
                        <a:t>iOS</a:t>
                      </a:r>
                      <a:r>
                        <a:rPr lang="en-US" altLang="ko-KR" sz="1400" b="1" dirty="0" smtClean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돋움" pitchFamily="50" charset="-127"/>
                          <a:ea typeface="돋움" pitchFamily="50" charset="-127"/>
                        </a:rPr>
                        <a:t>, AD</a:t>
                      </a:r>
                      <a:r>
                        <a:rPr lang="en-US" altLang="ko-KR" sz="1400" b="1" baseline="0" dirty="0" smtClean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돋움" pitchFamily="50" charset="-127"/>
                          <a:ea typeface="돋움" pitchFamily="50" charset="-127"/>
                        </a:rPr>
                        <a:t>, </a:t>
                      </a:r>
                      <a:r>
                        <a:rPr lang="en-US" altLang="ko-KR" sz="1400" b="1" dirty="0" smtClean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돋움" pitchFamily="50" charset="-127"/>
                          <a:ea typeface="돋움" pitchFamily="50" charset="-127"/>
                        </a:rPr>
                        <a:t>Etc</a:t>
                      </a:r>
                      <a:endParaRPr lang="ko-KR" altLang="en-US" sz="1400" b="1" dirty="0">
                        <a:solidFill>
                          <a:schemeClr val="bg1">
                            <a:lumMod val="75000"/>
                          </a:schemeClr>
                        </a:solidFill>
                        <a:latin typeface="돋움" pitchFamily="50" charset="-127"/>
                        <a:ea typeface="돋움" pitchFamily="50" charset="-127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12433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b="1" dirty="0" smtClean="0">
                          <a:latin typeface="돋움" pitchFamily="50" charset="-127"/>
                          <a:ea typeface="돋움" pitchFamily="50" charset="-127"/>
                        </a:rPr>
                        <a:t>장르</a:t>
                      </a:r>
                      <a:endParaRPr lang="ko-KR" altLang="en-US" sz="1400" b="1" dirty="0">
                        <a:latin typeface="돋움" pitchFamily="50" charset="-127"/>
                        <a:ea typeface="돋움" pitchFamily="50" charset="-127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400" b="1" dirty="0">
                        <a:latin typeface="돋움" pitchFamily="50" charset="-127"/>
                        <a:ea typeface="돋움" pitchFamily="50" charset="-127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12433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b="1" dirty="0" smtClean="0">
                          <a:latin typeface="돋움" pitchFamily="50" charset="-127"/>
                          <a:ea typeface="돋움" pitchFamily="50" charset="-127"/>
                        </a:rPr>
                        <a:t>용량</a:t>
                      </a:r>
                      <a:endParaRPr lang="ko-KR" altLang="en-US" sz="1400" b="1" dirty="0">
                        <a:latin typeface="돋움" pitchFamily="50" charset="-127"/>
                        <a:ea typeface="돋움" pitchFamily="50" charset="-127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b="1" dirty="0" smtClean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돋움" pitchFamily="50" charset="-127"/>
                          <a:ea typeface="돋움" pitchFamily="50" charset="-127"/>
                        </a:rPr>
                        <a:t>예</a:t>
                      </a:r>
                      <a:r>
                        <a:rPr lang="en-US" altLang="ko-KR" sz="1400" b="1" dirty="0" smtClean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돋움" pitchFamily="50" charset="-127"/>
                          <a:ea typeface="돋움" pitchFamily="50" charset="-127"/>
                        </a:rPr>
                        <a:t>)</a:t>
                      </a:r>
                      <a:r>
                        <a:rPr lang="ko-KR" altLang="en-US" sz="1400" b="1" dirty="0" smtClean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돋움" pitchFamily="50" charset="-127"/>
                          <a:ea typeface="돋움" pitchFamily="50" charset="-127"/>
                        </a:rPr>
                        <a:t>약 </a:t>
                      </a:r>
                      <a:r>
                        <a:rPr lang="en-US" altLang="ko-KR" sz="1400" b="1" dirty="0" smtClean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돋움" pitchFamily="50" charset="-127"/>
                          <a:ea typeface="돋움" pitchFamily="50" charset="-127"/>
                        </a:rPr>
                        <a:t>XX</a:t>
                      </a:r>
                      <a:r>
                        <a:rPr lang="en-US" altLang="ko-KR" sz="1400" b="1" baseline="0" dirty="0" smtClean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돋움" pitchFamily="50" charset="-127"/>
                          <a:ea typeface="돋움" pitchFamily="50" charset="-127"/>
                        </a:rPr>
                        <a:t> MB</a:t>
                      </a:r>
                      <a:endParaRPr lang="ko-KR" altLang="en-US" sz="1400" b="1" dirty="0">
                        <a:solidFill>
                          <a:schemeClr val="bg1">
                            <a:lumMod val="75000"/>
                          </a:schemeClr>
                        </a:solidFill>
                        <a:latin typeface="돋움" pitchFamily="50" charset="-127"/>
                        <a:ea typeface="돋움" pitchFamily="50" charset="-127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312433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b="1" dirty="0" smtClean="0">
                          <a:latin typeface="돋움" pitchFamily="50" charset="-127"/>
                          <a:ea typeface="돋움" pitchFamily="50" charset="-127"/>
                        </a:rPr>
                        <a:t>개발완료 예정일</a:t>
                      </a:r>
                      <a:endParaRPr lang="ko-KR" altLang="en-US" sz="1400" b="1" dirty="0">
                        <a:latin typeface="돋움" pitchFamily="50" charset="-127"/>
                        <a:ea typeface="돋움" pitchFamily="50" charset="-127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b="1" dirty="0" smtClean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돋움" pitchFamily="50" charset="-127"/>
                          <a:ea typeface="돋움" pitchFamily="50" charset="-127"/>
                        </a:rPr>
                        <a:t>예</a:t>
                      </a:r>
                      <a:r>
                        <a:rPr lang="en-US" altLang="ko-KR" sz="1400" b="1" dirty="0" smtClean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돋움" pitchFamily="50" charset="-127"/>
                          <a:ea typeface="돋움" pitchFamily="50" charset="-127"/>
                        </a:rPr>
                        <a:t>)2018</a:t>
                      </a:r>
                      <a:r>
                        <a:rPr lang="ko-KR" altLang="en-US" sz="1400" b="1" dirty="0" smtClean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돋움" pitchFamily="50" charset="-127"/>
                          <a:ea typeface="돋움" pitchFamily="50" charset="-127"/>
                        </a:rPr>
                        <a:t>년 </a:t>
                      </a:r>
                      <a:r>
                        <a:rPr lang="en-US" altLang="ko-KR" sz="1400" b="1" dirty="0" smtClean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돋움" pitchFamily="50" charset="-127"/>
                          <a:ea typeface="돋움" pitchFamily="50" charset="-127"/>
                        </a:rPr>
                        <a:t>12</a:t>
                      </a:r>
                      <a:r>
                        <a:rPr lang="ko-KR" altLang="en-US" sz="1400" b="1" dirty="0" smtClean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돋움" pitchFamily="50" charset="-127"/>
                          <a:ea typeface="돋움" pitchFamily="50" charset="-127"/>
                        </a:rPr>
                        <a:t>월</a:t>
                      </a:r>
                      <a:endParaRPr lang="ko-KR" altLang="en-US" sz="1400" b="1" dirty="0">
                        <a:solidFill>
                          <a:schemeClr val="bg1">
                            <a:lumMod val="75000"/>
                          </a:schemeClr>
                        </a:solidFill>
                        <a:latin typeface="돋움" pitchFamily="50" charset="-127"/>
                        <a:ea typeface="돋움" pitchFamily="50" charset="-127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312433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b="1" dirty="0" smtClean="0">
                          <a:latin typeface="돋움" pitchFamily="50" charset="-127"/>
                          <a:ea typeface="돋움" pitchFamily="50" charset="-127"/>
                        </a:rPr>
                        <a:t>국내 출시</a:t>
                      </a:r>
                      <a:r>
                        <a:rPr lang="ko-KR" altLang="en-US" sz="1400" b="1" baseline="0" dirty="0" smtClean="0">
                          <a:latin typeface="돋움" pitchFamily="50" charset="-127"/>
                          <a:ea typeface="돋움" pitchFamily="50" charset="-127"/>
                        </a:rPr>
                        <a:t> 여부</a:t>
                      </a:r>
                      <a:endParaRPr lang="ko-KR" altLang="en-US" sz="1400" b="1" dirty="0">
                        <a:latin typeface="돋움" pitchFamily="50" charset="-127"/>
                        <a:ea typeface="돋움" pitchFamily="50" charset="-127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b="1" dirty="0" smtClean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돋움" pitchFamily="50" charset="-127"/>
                          <a:ea typeface="돋움" pitchFamily="50" charset="-127"/>
                        </a:rPr>
                        <a:t>예</a:t>
                      </a:r>
                      <a:r>
                        <a:rPr lang="en-US" altLang="ko-KR" sz="1400" b="1" dirty="0" smtClean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돋움" pitchFamily="50" charset="-127"/>
                          <a:ea typeface="돋움" pitchFamily="50" charset="-127"/>
                        </a:rPr>
                        <a:t>)</a:t>
                      </a:r>
                      <a:r>
                        <a:rPr lang="ko-KR" altLang="en-US" sz="1400" b="1" dirty="0" smtClean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돋움" pitchFamily="50" charset="-127"/>
                          <a:ea typeface="돋움" pitchFamily="50" charset="-127"/>
                        </a:rPr>
                        <a:t>해당 없음 또는 </a:t>
                      </a:r>
                      <a:r>
                        <a:rPr lang="en-US" altLang="ko-KR" sz="1400" b="1" dirty="0" smtClean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돋움" pitchFamily="50" charset="-127"/>
                          <a:ea typeface="돋움" pitchFamily="50" charset="-127"/>
                        </a:rPr>
                        <a:t>T-Store</a:t>
                      </a:r>
                      <a:r>
                        <a:rPr lang="ko-KR" altLang="en-US" sz="1400" b="1" dirty="0" smtClean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돋움" pitchFamily="50" charset="-127"/>
                          <a:ea typeface="돋움" pitchFamily="50" charset="-127"/>
                        </a:rPr>
                        <a:t>만 출시 </a:t>
                      </a:r>
                      <a:endParaRPr lang="ko-KR" altLang="en-US" sz="1400" b="1" dirty="0">
                        <a:solidFill>
                          <a:schemeClr val="bg1">
                            <a:lumMod val="75000"/>
                          </a:schemeClr>
                        </a:solidFill>
                        <a:latin typeface="돋움" pitchFamily="50" charset="-127"/>
                        <a:ea typeface="돋움" pitchFamily="50" charset="-127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312433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b="1" dirty="0" smtClean="0">
                          <a:latin typeface="돋움" pitchFamily="50" charset="-127"/>
                          <a:ea typeface="돋움" pitchFamily="50" charset="-127"/>
                        </a:rPr>
                        <a:t>지원언어</a:t>
                      </a:r>
                      <a:endParaRPr lang="ko-KR" altLang="en-US" sz="1400" b="1" dirty="0">
                        <a:latin typeface="돋움" pitchFamily="50" charset="-127"/>
                        <a:ea typeface="돋움" pitchFamily="50" charset="-127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400" b="1" dirty="0" smtClean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돋움" pitchFamily="50" charset="-127"/>
                          <a:ea typeface="돋움" pitchFamily="50" charset="-127"/>
                        </a:rPr>
                        <a:t>예</a:t>
                      </a:r>
                      <a:r>
                        <a:rPr lang="en-US" altLang="ko-KR" sz="1400" b="1" dirty="0" smtClean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돋움" pitchFamily="50" charset="-127"/>
                          <a:ea typeface="돋움" pitchFamily="50" charset="-127"/>
                        </a:rPr>
                        <a:t>)</a:t>
                      </a:r>
                      <a:r>
                        <a:rPr lang="ko-KR" altLang="en-US" sz="1400" b="1" dirty="0" smtClean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돋움" pitchFamily="50" charset="-127"/>
                          <a:ea typeface="돋움" pitchFamily="50" charset="-127"/>
                        </a:rPr>
                        <a:t>한국어</a:t>
                      </a:r>
                      <a:r>
                        <a:rPr lang="en-US" altLang="ko-KR" sz="1400" b="1" dirty="0" smtClean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돋움" pitchFamily="50" charset="-127"/>
                          <a:ea typeface="돋움" pitchFamily="50" charset="-127"/>
                        </a:rPr>
                        <a:t>, </a:t>
                      </a:r>
                      <a:r>
                        <a:rPr lang="ko-KR" altLang="en-US" sz="1400" b="1" dirty="0" smtClean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돋움" pitchFamily="50" charset="-127"/>
                          <a:ea typeface="돋움" pitchFamily="50" charset="-127"/>
                        </a:rPr>
                        <a:t>영어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660131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b="1" dirty="0" smtClean="0">
                          <a:latin typeface="돋움" pitchFamily="50" charset="-127"/>
                          <a:ea typeface="돋움" pitchFamily="50" charset="-127"/>
                        </a:rPr>
                        <a:t>게임 내용</a:t>
                      </a:r>
                      <a:endParaRPr lang="en-US" altLang="ko-KR" sz="1400" b="1" dirty="0" smtClean="0">
                        <a:latin typeface="돋움" pitchFamily="50" charset="-127"/>
                        <a:ea typeface="돋움" pitchFamily="50" charset="-127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1400" b="1" dirty="0" smtClean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돋움" pitchFamily="50" charset="-127"/>
                          <a:ea typeface="돋움" pitchFamily="50" charset="-127"/>
                        </a:rPr>
                        <a:t>(</a:t>
                      </a:r>
                      <a:r>
                        <a:rPr lang="ko-KR" altLang="en-US" sz="1400" b="1" dirty="0" err="1" smtClean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돋움" pitchFamily="50" charset="-127"/>
                          <a:ea typeface="돋움" pitchFamily="50" charset="-127"/>
                        </a:rPr>
                        <a:t>간략</a:t>
                      </a:r>
                      <a:r>
                        <a:rPr lang="ko-KR" altLang="en-US" sz="1400" b="1" dirty="0" smtClean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돋움" pitchFamily="50" charset="-127"/>
                          <a:ea typeface="돋움" pitchFamily="50" charset="-127"/>
                        </a:rPr>
                        <a:t> 소개</a:t>
                      </a:r>
                      <a:r>
                        <a:rPr lang="en-US" altLang="ko-KR" sz="1400" b="1" dirty="0" smtClean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돋움" pitchFamily="50" charset="-127"/>
                          <a:ea typeface="돋움" pitchFamily="50" charset="-127"/>
                        </a:rPr>
                        <a:t>, 200</a:t>
                      </a:r>
                      <a:r>
                        <a:rPr lang="ko-KR" altLang="en-US" sz="1400" b="1" dirty="0" smtClean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돋움" pitchFamily="50" charset="-127"/>
                          <a:ea typeface="돋움" pitchFamily="50" charset="-127"/>
                        </a:rPr>
                        <a:t>자 내</a:t>
                      </a:r>
                      <a:r>
                        <a:rPr lang="en-US" altLang="ko-KR" sz="1400" b="1" dirty="0" smtClean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돋움" pitchFamily="50" charset="-127"/>
                          <a:ea typeface="돋움" pitchFamily="50" charset="-127"/>
                        </a:rPr>
                        <a:t>)</a:t>
                      </a:r>
                      <a:endParaRPr lang="ko-KR" altLang="en-US" sz="1400" b="1" dirty="0">
                        <a:solidFill>
                          <a:schemeClr val="bg1">
                            <a:lumMod val="75000"/>
                          </a:schemeClr>
                        </a:solidFill>
                        <a:latin typeface="돋움" pitchFamily="50" charset="-127"/>
                        <a:ea typeface="돋움" pitchFamily="50" charset="-127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graphicFrame>
        <p:nvGraphicFramePr>
          <p:cNvPr id="8" name="Group 168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96535579"/>
              </p:ext>
            </p:extLst>
          </p:nvPr>
        </p:nvGraphicFramePr>
        <p:xfrm>
          <a:off x="251520" y="476672"/>
          <a:ext cx="8640960" cy="432048"/>
        </p:xfrm>
        <a:graphic>
          <a:graphicData uri="http://schemas.openxmlformats.org/drawingml/2006/table">
            <a:tbl>
              <a:tblPr/>
              <a:tblGrid>
                <a:gridCol w="864096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32048">
                <a:tc>
                  <a:txBody>
                    <a:bodyPr/>
                    <a:lstStyle/>
                    <a:p>
                      <a:pPr algn="l"/>
                      <a:r>
                        <a:rPr kumimoji="0" lang="en-US" altLang="ko-KR" sz="2000" b="1" baseline="0" dirty="0" smtClean="0">
                          <a:latin typeface="돋움" pitchFamily="50" charset="-127"/>
                          <a:ea typeface="돋움" pitchFamily="50" charset="-127"/>
                        </a:rPr>
                        <a:t> 3-1. </a:t>
                      </a:r>
                      <a:r>
                        <a:rPr kumimoji="0" lang="ko-KR" altLang="en-US" sz="2000" b="1" baseline="0" dirty="0" smtClean="0">
                          <a:latin typeface="돋움" pitchFamily="50" charset="-127"/>
                          <a:ea typeface="돋움" pitchFamily="50" charset="-127"/>
                        </a:rPr>
                        <a:t>게임 콘텐츠 소개</a:t>
                      </a:r>
                      <a:r>
                        <a:rPr kumimoji="0" lang="en-US" altLang="ko-KR" sz="2000" b="1" baseline="0" dirty="0" smtClean="0">
                          <a:latin typeface="돋움" pitchFamily="50" charset="-127"/>
                          <a:ea typeface="돋움" pitchFamily="50" charset="-127"/>
                        </a:rPr>
                        <a:t>(</a:t>
                      </a:r>
                      <a:r>
                        <a:rPr kumimoji="0" lang="ko-KR" altLang="en-US" sz="2000" b="1" baseline="0" dirty="0" smtClean="0">
                          <a:latin typeface="돋움" pitchFamily="50" charset="-127"/>
                          <a:ea typeface="돋움" pitchFamily="50" charset="-127"/>
                        </a:rPr>
                        <a:t>개요</a:t>
                      </a:r>
                      <a:r>
                        <a:rPr kumimoji="0" lang="en-US" altLang="ko-KR" sz="2000" b="1" baseline="0" dirty="0" smtClean="0">
                          <a:latin typeface="돋움" pitchFamily="50" charset="-127"/>
                          <a:ea typeface="돋움" pitchFamily="50" charset="-127"/>
                        </a:rPr>
                        <a:t>)</a:t>
                      </a:r>
                      <a:endParaRPr kumimoji="0" lang="ko-KR" altLang="en-US" sz="2000" b="1" dirty="0">
                        <a:latin typeface="돋움" pitchFamily="50" charset="-127"/>
                        <a:ea typeface="돋움" pitchFamily="50" charset="-127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" name="슬라이드 번호 개체 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584C1C2-2632-4F31-B486-FC5EC9FC4E8B}" type="slidenum">
              <a:rPr lang="en-US" altLang="ko-KR" smtClean="0"/>
              <a:pPr>
                <a:defRPr/>
              </a:pPr>
              <a:t>5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4225668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Group 1680"/>
          <p:cNvGraphicFramePr>
            <a:graphicFrameLocks noGrp="1"/>
          </p:cNvGraphicFramePr>
          <p:nvPr>
            <p:extLst/>
          </p:nvPr>
        </p:nvGraphicFramePr>
        <p:xfrm>
          <a:off x="251520" y="476672"/>
          <a:ext cx="8640960" cy="5400599"/>
        </p:xfrm>
        <a:graphic>
          <a:graphicData uri="http://schemas.openxmlformats.org/drawingml/2006/table">
            <a:tbl>
              <a:tblPr/>
              <a:tblGrid>
                <a:gridCol w="12241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741682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540059">
                <a:tc rowSpan="7"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굴림" pitchFamily="50" charset="-127"/>
                          <a:ea typeface="굴림" pitchFamily="50" charset="-127"/>
                          <a:cs typeface="한컴바탕" pitchFamily="18" charset="2"/>
                        </a:rPr>
                        <a:t>사양정보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굴림" pitchFamily="50" charset="-127"/>
                          <a:ea typeface="굴림" pitchFamily="50" charset="-127"/>
                          <a:cs typeface="한컴바탕" pitchFamily="18" charset="2"/>
                        </a:rPr>
                        <a:t>(</a:t>
                      </a:r>
                      <a:r>
                        <a:rPr kumimoji="1" lang="ko-KR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굴림" pitchFamily="50" charset="-127"/>
                          <a:ea typeface="굴림" pitchFamily="50" charset="-127"/>
                          <a:cs typeface="한컴바탕" pitchFamily="18" charset="2"/>
                        </a:rPr>
                        <a:t>대응 </a:t>
                      </a:r>
                      <a:r>
                        <a:rPr kumimoji="1" lang="en-US" altLang="ko-KR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굴림" pitchFamily="50" charset="-127"/>
                          <a:ea typeface="굴림" pitchFamily="50" charset="-127"/>
                          <a:cs typeface="한컴바탕" pitchFamily="18" charset="2"/>
                        </a:rPr>
                        <a:t>OS </a:t>
                      </a:r>
                      <a:r>
                        <a:rPr kumimoji="1" lang="ko-KR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굴림" pitchFamily="50" charset="-127"/>
                          <a:ea typeface="굴림" pitchFamily="50" charset="-127"/>
                          <a:cs typeface="한컴바탕" pitchFamily="18" charset="2"/>
                        </a:rPr>
                        <a:t>버전</a:t>
                      </a:r>
                      <a:r>
                        <a:rPr kumimoji="1" lang="en-US" altLang="ko-KR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굴림" pitchFamily="50" charset="-127"/>
                          <a:ea typeface="굴림" pitchFamily="50" charset="-127"/>
                          <a:cs typeface="한컴바탕" pitchFamily="18" charset="2"/>
                        </a:rPr>
                        <a:t>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12068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굴림" pitchFamily="50" charset="-127"/>
                          <a:ea typeface="굴림" pitchFamily="50" charset="-127"/>
                          <a:cs typeface="한컴바탕" pitchFamily="18" charset="2"/>
                        </a:rPr>
                        <a:t>(</a:t>
                      </a:r>
                      <a:r>
                        <a:rPr kumimoji="1" lang="ko-KR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굴림" pitchFamily="50" charset="-127"/>
                          <a:ea typeface="굴림" pitchFamily="50" charset="-127"/>
                          <a:cs typeface="한컴바탕" pitchFamily="18" charset="2"/>
                        </a:rPr>
                        <a:t>최소 </a:t>
                      </a:r>
                      <a:r>
                        <a:rPr kumimoji="1" lang="en-US" altLang="ko-KR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굴림" pitchFamily="50" charset="-127"/>
                          <a:ea typeface="굴림" pitchFamily="50" charset="-127"/>
                          <a:cs typeface="한컴바탕" pitchFamily="18" charset="2"/>
                        </a:rPr>
                        <a:t>RAM)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648072"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ko-KR" altLang="en-U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굴림" pitchFamily="50" charset="-127"/>
                        <a:ea typeface="굴림" pitchFamily="50" charset="-127"/>
                        <a:cs typeface="한컴바탕" pitchFamily="18" charset="2"/>
                      </a:endParaRPr>
                    </a:p>
                  </a:txBody>
                  <a:tcPr anchor="ctr" horzOverflow="overflow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R>
                    <a:lnT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T>
                    <a:lnB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oval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굴림" pitchFamily="50" charset="-127"/>
                          <a:ea typeface="굴림" pitchFamily="50" charset="-127"/>
                          <a:cs typeface="한컴바탕" pitchFamily="18" charset="2"/>
                        </a:rPr>
                        <a:t>(</a:t>
                      </a:r>
                      <a:r>
                        <a:rPr kumimoji="1" lang="ko-KR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굴림" pitchFamily="50" charset="-127"/>
                          <a:ea typeface="굴림" pitchFamily="50" charset="-127"/>
                          <a:cs typeface="한컴바탕" pitchFamily="18" charset="2"/>
                        </a:rPr>
                        <a:t>대응 해상도</a:t>
                      </a:r>
                      <a:r>
                        <a:rPr kumimoji="1" lang="en-US" altLang="ko-KR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굴림" pitchFamily="50" charset="-127"/>
                          <a:ea typeface="굴림" pitchFamily="50" charset="-127"/>
                          <a:cs typeface="한컴바탕" pitchFamily="18" charset="2"/>
                        </a:rPr>
                        <a:t>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81743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굴림" pitchFamily="50" charset="-127"/>
                          <a:ea typeface="굴림" pitchFamily="50" charset="-127"/>
                          <a:cs typeface="한컴바탕" pitchFamily="18" charset="2"/>
                        </a:rPr>
                        <a:t>(</a:t>
                      </a:r>
                      <a:r>
                        <a:rPr kumimoji="1" lang="ko-KR" altLang="en-US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굴림" pitchFamily="50" charset="-127"/>
                          <a:ea typeface="굴림" pitchFamily="50" charset="-127"/>
                          <a:cs typeface="한컴바탕" pitchFamily="18" charset="2"/>
                        </a:rPr>
                        <a:t>소셜</a:t>
                      </a:r>
                      <a:r>
                        <a:rPr kumimoji="1" lang="ko-KR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굴림" pitchFamily="50" charset="-127"/>
                          <a:ea typeface="굴림" pitchFamily="50" charset="-127"/>
                          <a:cs typeface="한컴바탕" pitchFamily="18" charset="2"/>
                        </a:rPr>
                        <a:t> 네트워크 연동 및 활용 기능</a:t>
                      </a:r>
                      <a:r>
                        <a:rPr kumimoji="1" lang="en-US" altLang="ko-KR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굴림" pitchFamily="50" charset="-127"/>
                          <a:ea typeface="굴림" pitchFamily="50" charset="-127"/>
                          <a:cs typeface="한컴바탕" pitchFamily="18" charset="2"/>
                        </a:rPr>
                        <a:t>)</a:t>
                      </a:r>
                    </a:p>
                    <a:p>
                      <a:pPr marL="171450" marR="0" lvl="0" indent="-17145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-"/>
                        <a:tabLst/>
                      </a:pPr>
                      <a:r>
                        <a:rPr kumimoji="1" lang="ko-KR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굴림" pitchFamily="50" charset="-127"/>
                          <a:ea typeface="굴림" pitchFamily="50" charset="-127"/>
                          <a:cs typeface="한컴바탕" pitchFamily="18" charset="2"/>
                        </a:rPr>
                        <a:t>로그인시 사용</a:t>
                      </a:r>
                      <a:endParaRPr kumimoji="1" lang="en-US" altLang="ko-KR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굴림" pitchFamily="50" charset="-127"/>
                        <a:ea typeface="굴림" pitchFamily="50" charset="-127"/>
                        <a:cs typeface="한컴바탕" pitchFamily="18" charset="2"/>
                      </a:endParaRPr>
                    </a:p>
                    <a:p>
                      <a:pPr marL="171450" marR="0" lvl="0" indent="-17145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-"/>
                        <a:tabLst/>
                      </a:pPr>
                      <a:r>
                        <a:rPr kumimoji="1" lang="ko-KR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굴림" pitchFamily="50" charset="-127"/>
                          <a:ea typeface="굴림" pitchFamily="50" charset="-127"/>
                          <a:cs typeface="한컴바탕" pitchFamily="18" charset="2"/>
                        </a:rPr>
                        <a:t>친구초대</a:t>
                      </a:r>
                      <a:endParaRPr kumimoji="1" lang="en-US" altLang="ko-KR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굴림" pitchFamily="50" charset="-127"/>
                        <a:ea typeface="굴림" pitchFamily="50" charset="-127"/>
                        <a:cs typeface="한컴바탕" pitchFamily="18" charset="2"/>
                      </a:endParaRPr>
                    </a:p>
                    <a:p>
                      <a:pPr marL="171450" marR="0" lvl="0" indent="-17145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-"/>
                        <a:tabLst/>
                      </a:pPr>
                      <a:r>
                        <a:rPr kumimoji="1" lang="ko-KR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굴림" pitchFamily="50" charset="-127"/>
                          <a:ea typeface="굴림" pitchFamily="50" charset="-127"/>
                          <a:cs typeface="한컴바탕" pitchFamily="18" charset="2"/>
                        </a:rPr>
                        <a:t>랭킹</a:t>
                      </a:r>
                      <a:endParaRPr kumimoji="1" lang="en-US" altLang="ko-KR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굴림" pitchFamily="50" charset="-127"/>
                        <a:ea typeface="굴림" pitchFamily="50" charset="-127"/>
                        <a:cs typeface="한컴바탕" pitchFamily="18" charset="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685800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굴림" pitchFamily="50" charset="-127"/>
                          <a:ea typeface="굴림" pitchFamily="50" charset="-127"/>
                          <a:cs typeface="한컴바탕" pitchFamily="18" charset="2"/>
                        </a:rPr>
                        <a:t>(</a:t>
                      </a:r>
                      <a:r>
                        <a:rPr kumimoji="1" lang="ko-KR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굴림" pitchFamily="50" charset="-127"/>
                          <a:ea typeface="굴림" pitchFamily="50" charset="-127"/>
                          <a:cs typeface="한컴바탕" pitchFamily="18" charset="2"/>
                        </a:rPr>
                        <a:t>네트워크 연동 여부 및 구간</a:t>
                      </a:r>
                      <a:r>
                        <a:rPr kumimoji="1" lang="en-US" altLang="ko-KR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굴림" pitchFamily="50" charset="-127"/>
                          <a:ea typeface="굴림" pitchFamily="50" charset="-127"/>
                          <a:cs typeface="한컴바탕" pitchFamily="18" charset="2"/>
                        </a:rPr>
                        <a:t>)</a:t>
                      </a:r>
                    </a:p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굴림" pitchFamily="50" charset="-127"/>
                          <a:ea typeface="굴림" pitchFamily="50" charset="-127"/>
                          <a:cs typeface="한컴바탕" pitchFamily="18" charset="2"/>
                        </a:rPr>
                        <a:t>* </a:t>
                      </a:r>
                      <a:r>
                        <a:rPr kumimoji="1" lang="ko-KR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굴림" pitchFamily="50" charset="-127"/>
                          <a:ea typeface="굴림" pitchFamily="50" charset="-127"/>
                          <a:cs typeface="한컴바탕" pitchFamily="18" charset="2"/>
                        </a:rPr>
                        <a:t>네트워크 연동 있음</a:t>
                      </a:r>
                      <a:endParaRPr kumimoji="1" lang="en-US" altLang="ko-KR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굴림" pitchFamily="50" charset="-127"/>
                        <a:ea typeface="굴림" pitchFamily="50" charset="-127"/>
                        <a:cs typeface="한컴바탕" pitchFamily="18" charset="2"/>
                      </a:endParaRPr>
                    </a:p>
                    <a:p>
                      <a:pPr marL="171450" marR="0" lvl="0" indent="-17145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-"/>
                        <a:tabLst/>
                      </a:pPr>
                      <a:r>
                        <a:rPr kumimoji="1" lang="ko-KR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굴림" pitchFamily="50" charset="-127"/>
                          <a:ea typeface="굴림" pitchFamily="50" charset="-127"/>
                          <a:cs typeface="한컴바탕" pitchFamily="18" charset="2"/>
                        </a:rPr>
                        <a:t>게임 데이터 서버에 저장</a:t>
                      </a:r>
                      <a:endParaRPr kumimoji="1" lang="en-US" altLang="ko-KR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굴림" pitchFamily="50" charset="-127"/>
                        <a:ea typeface="굴림" pitchFamily="50" charset="-127"/>
                        <a:cs typeface="한컴바탕" pitchFamily="18" charset="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644161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ko-KR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굴림" pitchFamily="50" charset="-127"/>
                          <a:ea typeface="굴림" pitchFamily="50" charset="-127"/>
                          <a:cs typeface="한컴바탕" pitchFamily="18" charset="2"/>
                        </a:rPr>
                        <a:t>(</a:t>
                      </a:r>
                      <a:r>
                        <a:rPr kumimoji="1" lang="ko-KR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굴림" pitchFamily="50" charset="-127"/>
                          <a:ea typeface="굴림" pitchFamily="50" charset="-127"/>
                          <a:cs typeface="한컴바탕" pitchFamily="18" charset="2"/>
                        </a:rPr>
                        <a:t>서버 </a:t>
                      </a:r>
                      <a:r>
                        <a:rPr kumimoji="1" lang="en-US" altLang="ko-KR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굴림" pitchFamily="50" charset="-127"/>
                          <a:ea typeface="굴림" pitchFamily="50" charset="-127"/>
                          <a:cs typeface="한컴바탕" pitchFamily="18" charset="2"/>
                        </a:rPr>
                        <a:t>OS </a:t>
                      </a:r>
                      <a:r>
                        <a:rPr kumimoji="1" lang="ko-KR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굴림" pitchFamily="50" charset="-127"/>
                          <a:ea typeface="굴림" pitchFamily="50" charset="-127"/>
                          <a:cs typeface="한컴바탕" pitchFamily="18" charset="2"/>
                        </a:rPr>
                        <a:t>버전 </a:t>
                      </a:r>
                      <a:r>
                        <a:rPr kumimoji="1" lang="en-US" altLang="ko-KR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굴림" pitchFamily="50" charset="-127"/>
                          <a:ea typeface="굴림" pitchFamily="50" charset="-127"/>
                          <a:cs typeface="한컴바탕" pitchFamily="18" charset="2"/>
                        </a:rPr>
                        <a:t>- </a:t>
                      </a:r>
                      <a:r>
                        <a:rPr kumimoji="1" lang="ko-KR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굴림" pitchFamily="50" charset="-127"/>
                          <a:ea typeface="굴림" pitchFamily="50" charset="-127"/>
                          <a:cs typeface="한컴바탕" pitchFamily="18" charset="2"/>
                        </a:rPr>
                        <a:t>네트워크 게임의 경우</a:t>
                      </a:r>
                      <a:r>
                        <a:rPr kumimoji="1" lang="en-US" altLang="ko-KR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굴림" pitchFamily="50" charset="-127"/>
                          <a:ea typeface="굴림" pitchFamily="50" charset="-127"/>
                          <a:cs typeface="한컴바탕" pitchFamily="18" charset="2"/>
                        </a:rPr>
                        <a:t>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1388696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ko-KR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굴림" pitchFamily="50" charset="-127"/>
                          <a:ea typeface="굴림" pitchFamily="50" charset="-127"/>
                          <a:cs typeface="한컴바탕" pitchFamily="18" charset="2"/>
                        </a:rPr>
                        <a:t>(</a:t>
                      </a:r>
                      <a:r>
                        <a:rPr kumimoji="1" lang="ko-KR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굴림" pitchFamily="50" charset="-127"/>
                          <a:ea typeface="굴림" pitchFamily="50" charset="-127"/>
                          <a:cs typeface="한컴바탕" pitchFamily="18" charset="2"/>
                        </a:rPr>
                        <a:t>서버구성도 </a:t>
                      </a:r>
                      <a:r>
                        <a:rPr kumimoji="1" lang="en-US" altLang="ko-KR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굴림" pitchFamily="50" charset="-127"/>
                          <a:ea typeface="굴림" pitchFamily="50" charset="-127"/>
                          <a:cs typeface="한컴바탕" pitchFamily="18" charset="2"/>
                        </a:rPr>
                        <a:t>– </a:t>
                      </a:r>
                      <a:r>
                        <a:rPr kumimoji="1" lang="ko-KR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굴림" pitchFamily="50" charset="-127"/>
                          <a:ea typeface="굴림" pitchFamily="50" charset="-127"/>
                          <a:cs typeface="한컴바탕" pitchFamily="18" charset="2"/>
                        </a:rPr>
                        <a:t>네트워크 게임의 경우</a:t>
                      </a:r>
                      <a:r>
                        <a:rPr kumimoji="1" lang="en-US" altLang="ko-KR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굴림" pitchFamily="50" charset="-127"/>
                          <a:ea typeface="굴림" pitchFamily="50" charset="-127"/>
                          <a:cs typeface="한컴바탕" pitchFamily="18" charset="2"/>
                        </a:rPr>
                        <a:t>)</a:t>
                      </a:r>
                    </a:p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굴림" pitchFamily="50" charset="-127"/>
                        <a:ea typeface="굴림" pitchFamily="50" charset="-127"/>
                        <a:cs typeface="한컴바탕" pitchFamily="18" charset="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  <p:sp>
        <p:nvSpPr>
          <p:cNvPr id="2" name="슬라이드 번호 개체 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584C1C2-2632-4F31-B486-FC5EC9FC4E8B}" type="slidenum">
              <a:rPr lang="en-US" altLang="ko-KR" smtClean="0"/>
              <a:pPr>
                <a:defRPr/>
              </a:pPr>
              <a:t>6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2368989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Group 168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83206751"/>
              </p:ext>
            </p:extLst>
          </p:nvPr>
        </p:nvGraphicFramePr>
        <p:xfrm>
          <a:off x="251520" y="476672"/>
          <a:ext cx="8640960" cy="5256584"/>
        </p:xfrm>
        <a:graphic>
          <a:graphicData uri="http://schemas.openxmlformats.org/drawingml/2006/table">
            <a:tbl>
              <a:tblPr/>
              <a:tblGrid>
                <a:gridCol w="864096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3204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2000" b="1" dirty="0" smtClean="0">
                          <a:latin typeface="돋움" pitchFamily="50" charset="-127"/>
                          <a:ea typeface="돋움" pitchFamily="50" charset="-127"/>
                        </a:rPr>
                        <a:t> 3-2.</a:t>
                      </a:r>
                      <a:r>
                        <a:rPr kumimoji="0" lang="ko-KR" altLang="en-US" sz="2000" b="1" dirty="0" smtClean="0">
                          <a:latin typeface="돋움" pitchFamily="50" charset="-127"/>
                          <a:ea typeface="돋움" pitchFamily="50" charset="-127"/>
                        </a:rPr>
                        <a:t> 게임 콘텐츠 소개</a:t>
                      </a:r>
                      <a:r>
                        <a:rPr kumimoji="0" lang="en-US" altLang="ko-KR" sz="2000" b="1" dirty="0" smtClean="0">
                          <a:latin typeface="돋움" pitchFamily="50" charset="-127"/>
                          <a:ea typeface="돋움" pitchFamily="50" charset="-127"/>
                        </a:rPr>
                        <a:t>(</a:t>
                      </a:r>
                      <a:r>
                        <a:rPr kumimoji="0" lang="ko-KR" altLang="en-US" sz="2000" b="1" dirty="0" smtClean="0">
                          <a:latin typeface="돋움" pitchFamily="50" charset="-127"/>
                          <a:ea typeface="돋움" pitchFamily="50" charset="-127"/>
                        </a:rPr>
                        <a:t>세부 </a:t>
                      </a:r>
                      <a:r>
                        <a:rPr kumimoji="0" lang="ko-KR" altLang="en-US" sz="2000" b="1" dirty="0" err="1" smtClean="0">
                          <a:latin typeface="돋움" pitchFamily="50" charset="-127"/>
                          <a:ea typeface="돋움" pitchFamily="50" charset="-127"/>
                        </a:rPr>
                        <a:t>게임내용</a:t>
                      </a:r>
                      <a:r>
                        <a:rPr kumimoji="0" lang="ko-KR" altLang="en-US" sz="2000" b="1" dirty="0" smtClean="0">
                          <a:latin typeface="돋움" pitchFamily="50" charset="-127"/>
                          <a:ea typeface="돋움" pitchFamily="50" charset="-127"/>
                        </a:rPr>
                        <a:t> 소개</a:t>
                      </a:r>
                      <a:r>
                        <a:rPr kumimoji="0" lang="en-US" altLang="ko-KR" sz="2000" b="1" dirty="0" smtClean="0">
                          <a:latin typeface="돋움" pitchFamily="50" charset="-127"/>
                          <a:ea typeface="돋움" pitchFamily="50" charset="-127"/>
                        </a:rPr>
                        <a:t>, </a:t>
                      </a:r>
                      <a:r>
                        <a:rPr kumimoji="0" lang="ko-KR" altLang="en-US" sz="2000" b="1" dirty="0" smtClean="0">
                          <a:latin typeface="돋움" pitchFamily="50" charset="-127"/>
                          <a:ea typeface="돋움" pitchFamily="50" charset="-127"/>
                        </a:rPr>
                        <a:t>최대 </a:t>
                      </a:r>
                      <a:r>
                        <a:rPr kumimoji="0" lang="en-US" altLang="ko-KR" sz="2000" b="1" dirty="0" smtClean="0">
                          <a:latin typeface="돋움" pitchFamily="50" charset="-127"/>
                          <a:ea typeface="돋움" pitchFamily="50" charset="-127"/>
                        </a:rPr>
                        <a:t>5</a:t>
                      </a:r>
                      <a:r>
                        <a:rPr kumimoji="0" lang="ko-KR" altLang="en-US" sz="2000" b="1" dirty="0" smtClean="0">
                          <a:latin typeface="돋움" pitchFamily="50" charset="-127"/>
                          <a:ea typeface="돋움" pitchFamily="50" charset="-127"/>
                        </a:rPr>
                        <a:t>페이지 이내</a:t>
                      </a:r>
                      <a:r>
                        <a:rPr kumimoji="0" lang="en-US" altLang="ko-KR" sz="2000" b="1" dirty="0" smtClean="0">
                          <a:latin typeface="돋움" pitchFamily="50" charset="-127"/>
                          <a:ea typeface="돋움" pitchFamily="50" charset="-127"/>
                        </a:rPr>
                        <a:t>)</a:t>
                      </a:r>
                      <a:endParaRPr kumimoji="0" lang="ko-KR" altLang="en-US" sz="2000" b="1" dirty="0" smtClean="0">
                        <a:latin typeface="돋움" pitchFamily="50" charset="-127"/>
                        <a:ea typeface="돋움" pitchFamily="50" charset="-127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824536">
                <a:tc>
                  <a:txBody>
                    <a:bodyPr/>
                    <a:lstStyle/>
                    <a:p>
                      <a:r>
                        <a:rPr kumimoji="0" lang="ko-KR" altLang="en-US" sz="2000" b="1" i="1" dirty="0" smtClean="0">
                          <a:solidFill>
                            <a:srgbClr val="6699FF"/>
                          </a:solidFill>
                          <a:latin typeface="돋움" pitchFamily="50" charset="-127"/>
                          <a:ea typeface="돋움" pitchFamily="50" charset="-127"/>
                        </a:rPr>
                        <a:t>▪ 게임의 세계관</a:t>
                      </a:r>
                      <a:endParaRPr kumimoji="0" lang="en-US" altLang="ko-KR" sz="2000" b="1" i="1" dirty="0" smtClean="0">
                        <a:solidFill>
                          <a:srgbClr val="6699FF"/>
                        </a:solidFill>
                        <a:latin typeface="돋움" pitchFamily="50" charset="-127"/>
                        <a:ea typeface="돋움" pitchFamily="50" charset="-127"/>
                      </a:endParaRPr>
                    </a:p>
                    <a:p>
                      <a:r>
                        <a:rPr kumimoji="0" lang="ko-KR" altLang="en-US" sz="2000" b="1" i="1" dirty="0" smtClean="0">
                          <a:solidFill>
                            <a:srgbClr val="6699FF"/>
                          </a:solidFill>
                          <a:latin typeface="돋움" pitchFamily="50" charset="-127"/>
                          <a:ea typeface="돋움" pitchFamily="50" charset="-127"/>
                        </a:rPr>
                        <a:t>▪ 게임의 예상 수요층</a:t>
                      </a:r>
                      <a:endParaRPr kumimoji="0" lang="en-US" altLang="ko-KR" sz="2000" b="1" i="1" dirty="0" smtClean="0">
                        <a:solidFill>
                          <a:srgbClr val="6699FF"/>
                        </a:solidFill>
                        <a:latin typeface="돋움" pitchFamily="50" charset="-127"/>
                        <a:ea typeface="돋움" pitchFamily="50" charset="-127"/>
                      </a:endParaRP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2000" b="1" i="1" dirty="0" smtClean="0">
                          <a:solidFill>
                            <a:srgbClr val="6699FF"/>
                          </a:solidFill>
                          <a:latin typeface="돋움" pitchFamily="50" charset="-127"/>
                          <a:ea typeface="돋움" pitchFamily="50" charset="-127"/>
                        </a:rPr>
                        <a:t>▪ 게임의 제작의 진척 정도 및 </a:t>
                      </a:r>
                      <a:r>
                        <a:rPr kumimoji="0" lang="ko-KR" altLang="en-US" sz="2000" b="1" i="1" dirty="0" err="1" smtClean="0">
                          <a:solidFill>
                            <a:srgbClr val="6699FF"/>
                          </a:solidFill>
                          <a:latin typeface="돋움" pitchFamily="50" charset="-127"/>
                          <a:ea typeface="돋움" pitchFamily="50" charset="-127"/>
                        </a:rPr>
                        <a:t>런칭일정</a:t>
                      </a:r>
                      <a:r>
                        <a:rPr kumimoji="0" lang="en-US" altLang="ko-KR" sz="2000" b="1" i="1" dirty="0" smtClean="0">
                          <a:solidFill>
                            <a:srgbClr val="6699FF"/>
                          </a:solidFill>
                          <a:latin typeface="돋움" pitchFamily="50" charset="-127"/>
                          <a:ea typeface="돋움" pitchFamily="50" charset="-127"/>
                        </a:rPr>
                        <a:t>(</a:t>
                      </a:r>
                      <a:r>
                        <a:rPr kumimoji="0" lang="ko-KR" altLang="en-US" sz="2000" b="1" i="1" dirty="0" smtClean="0">
                          <a:solidFill>
                            <a:srgbClr val="6699FF"/>
                          </a:solidFill>
                          <a:latin typeface="돋움" pitchFamily="50" charset="-127"/>
                          <a:ea typeface="돋움" pitchFamily="50" charset="-127"/>
                        </a:rPr>
                        <a:t>계획</a:t>
                      </a:r>
                      <a:r>
                        <a:rPr kumimoji="0" lang="en-US" altLang="ko-KR" sz="2000" b="1" i="1" baseline="0" dirty="0" smtClean="0">
                          <a:solidFill>
                            <a:srgbClr val="6699FF"/>
                          </a:solidFill>
                          <a:latin typeface="돋움" pitchFamily="50" charset="-127"/>
                          <a:ea typeface="돋움" pitchFamily="50" charset="-127"/>
                        </a:rPr>
                        <a:t> </a:t>
                      </a:r>
                      <a:r>
                        <a:rPr kumimoji="0" lang="ko-KR" altLang="en-US" sz="2000" b="1" i="1" baseline="0" dirty="0" smtClean="0">
                          <a:solidFill>
                            <a:srgbClr val="6699FF"/>
                          </a:solidFill>
                          <a:latin typeface="돋움" pitchFamily="50" charset="-127"/>
                          <a:ea typeface="돋움" pitchFamily="50" charset="-127"/>
                        </a:rPr>
                        <a:t>또는 목표</a:t>
                      </a:r>
                      <a:r>
                        <a:rPr kumimoji="0" lang="en-US" altLang="ko-KR" sz="2000" b="1" i="1" dirty="0" smtClean="0">
                          <a:solidFill>
                            <a:srgbClr val="6699FF"/>
                          </a:solidFill>
                          <a:latin typeface="돋움" pitchFamily="50" charset="-127"/>
                          <a:ea typeface="돋움" pitchFamily="50" charset="-127"/>
                        </a:rPr>
                        <a:t>)</a:t>
                      </a: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2000" b="1" i="1" dirty="0" smtClean="0">
                          <a:solidFill>
                            <a:srgbClr val="6699FF"/>
                          </a:solidFill>
                          <a:latin typeface="돋움" pitchFamily="50" charset="-127"/>
                          <a:ea typeface="돋움" pitchFamily="50" charset="-127"/>
                        </a:rPr>
                        <a:t>▪ 게임의 플레이 방식</a:t>
                      </a:r>
                      <a:r>
                        <a:rPr kumimoji="0" lang="en-US" altLang="ko-KR" sz="2000" b="1" i="1" dirty="0" smtClean="0">
                          <a:solidFill>
                            <a:srgbClr val="6699FF"/>
                          </a:solidFill>
                          <a:latin typeface="돋움" pitchFamily="50" charset="-127"/>
                          <a:ea typeface="돋움" pitchFamily="50" charset="-127"/>
                        </a:rPr>
                        <a:t>, </a:t>
                      </a:r>
                      <a:r>
                        <a:rPr kumimoji="0" lang="ko-KR" altLang="en-US" sz="2000" b="1" i="1" dirty="0" smtClean="0">
                          <a:solidFill>
                            <a:srgbClr val="6699FF"/>
                          </a:solidFill>
                          <a:latin typeface="돋움" pitchFamily="50" charset="-127"/>
                          <a:ea typeface="돋움" pitchFamily="50" charset="-127"/>
                        </a:rPr>
                        <a:t>주요 미션 소개 등</a:t>
                      </a:r>
                      <a:r>
                        <a:rPr kumimoji="0" lang="en-US" altLang="ko-KR" sz="2000" b="1" i="1" dirty="0" smtClean="0">
                          <a:solidFill>
                            <a:srgbClr val="6699FF"/>
                          </a:solidFill>
                          <a:latin typeface="돋움" pitchFamily="50" charset="-127"/>
                          <a:ea typeface="돋움" pitchFamily="50" charset="-127"/>
                        </a:rPr>
                        <a:t>(</a:t>
                      </a:r>
                      <a:r>
                        <a:rPr kumimoji="0" lang="ko-KR" altLang="en-US" sz="2000" b="1" i="1" dirty="0" smtClean="0">
                          <a:solidFill>
                            <a:srgbClr val="6699FF"/>
                          </a:solidFill>
                          <a:latin typeface="돋움" pitchFamily="50" charset="-127"/>
                          <a:ea typeface="돋움" pitchFamily="50" charset="-127"/>
                        </a:rPr>
                        <a:t>현재 현황 및</a:t>
                      </a:r>
                      <a:r>
                        <a:rPr kumimoji="0" lang="en-US" altLang="ko-KR" sz="2000" b="1" i="1" dirty="0" smtClean="0">
                          <a:solidFill>
                            <a:srgbClr val="6699FF"/>
                          </a:solidFill>
                          <a:latin typeface="돋움" pitchFamily="50" charset="-127"/>
                          <a:ea typeface="돋움" pitchFamily="50" charset="-127"/>
                        </a:rPr>
                        <a:t> </a:t>
                      </a:r>
                      <a:r>
                        <a:rPr kumimoji="0" lang="ko-KR" altLang="en-US" sz="2000" b="1" i="1" dirty="0" smtClean="0">
                          <a:solidFill>
                            <a:srgbClr val="6699FF"/>
                          </a:solidFill>
                          <a:latin typeface="돋움" pitchFamily="50" charset="-127"/>
                          <a:ea typeface="돋움" pitchFamily="50" charset="-127"/>
                        </a:rPr>
                        <a:t>향후 개발 포함</a:t>
                      </a:r>
                      <a:r>
                        <a:rPr kumimoji="0" lang="en-US" altLang="ko-KR" sz="2000" b="1" i="1" dirty="0" smtClean="0">
                          <a:solidFill>
                            <a:srgbClr val="6699FF"/>
                          </a:solidFill>
                          <a:latin typeface="돋움" pitchFamily="50" charset="-127"/>
                          <a:ea typeface="돋움" pitchFamily="50" charset="-127"/>
                        </a:rPr>
                        <a:t>)</a:t>
                      </a:r>
                      <a:endParaRPr kumimoji="0" lang="ko-KR" altLang="en-US" sz="2000" b="1" i="1" dirty="0" smtClean="0">
                        <a:solidFill>
                          <a:srgbClr val="6699FF"/>
                        </a:solidFill>
                        <a:latin typeface="돋움" pitchFamily="50" charset="-127"/>
                        <a:ea typeface="돋움" pitchFamily="50" charset="-127"/>
                      </a:endParaRPr>
                    </a:p>
                    <a:p>
                      <a:r>
                        <a:rPr kumimoji="0" lang="ko-KR" altLang="en-US" sz="2000" b="1" i="1" dirty="0" smtClean="0">
                          <a:solidFill>
                            <a:srgbClr val="6699FF"/>
                          </a:solidFill>
                          <a:latin typeface="돋움" pitchFamily="50" charset="-127"/>
                          <a:ea typeface="돋움" pitchFamily="50" charset="-127"/>
                        </a:rPr>
                        <a:t>▪ 게임의 플레이 방식 및 주요 미션에 근거한 재미요소</a:t>
                      </a:r>
                      <a:endParaRPr kumimoji="0" lang="en-US" altLang="ko-KR" sz="2000" b="1" i="1" dirty="0" smtClean="0">
                        <a:solidFill>
                          <a:srgbClr val="6699FF"/>
                        </a:solidFill>
                        <a:latin typeface="돋움" pitchFamily="50" charset="-127"/>
                        <a:ea typeface="돋움" pitchFamily="50" charset="-127"/>
                      </a:endParaRP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2000" b="1" i="1" dirty="0" smtClean="0">
                          <a:solidFill>
                            <a:srgbClr val="6699FF"/>
                          </a:solidFill>
                          <a:latin typeface="돋움" pitchFamily="50" charset="-127"/>
                          <a:ea typeface="돋움" pitchFamily="50" charset="-127"/>
                        </a:rPr>
                        <a:t>▪ 기타 게임 소개 내용</a:t>
                      </a:r>
                      <a:endParaRPr kumimoji="0" lang="en-US" altLang="ko-KR" sz="2000" b="1" i="1" dirty="0" smtClean="0">
                        <a:solidFill>
                          <a:srgbClr val="6699FF"/>
                        </a:solidFill>
                        <a:latin typeface="돋움" pitchFamily="50" charset="-127"/>
                        <a:ea typeface="돋움" pitchFamily="50" charset="-127"/>
                      </a:endParaRP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600" b="0" i="1" baseline="0" dirty="0" smtClean="0">
                          <a:solidFill>
                            <a:srgbClr val="6699FF"/>
                          </a:solidFill>
                          <a:latin typeface="돋움" pitchFamily="50" charset="-127"/>
                          <a:ea typeface="돋움" pitchFamily="50" charset="-127"/>
                        </a:rPr>
                        <a:t> * </a:t>
                      </a:r>
                      <a:r>
                        <a:rPr kumimoji="0" lang="ko-KR" altLang="en-US" sz="1600" b="0" i="1" baseline="0" dirty="0" smtClean="0">
                          <a:solidFill>
                            <a:srgbClr val="6699FF"/>
                          </a:solidFill>
                          <a:latin typeface="돋움" pitchFamily="50" charset="-127"/>
                          <a:ea typeface="돋움" pitchFamily="50" charset="-127"/>
                        </a:rPr>
                        <a:t>위 내용은 작성을 위한 예시이며</a:t>
                      </a:r>
                      <a:r>
                        <a:rPr kumimoji="0" lang="en-US" altLang="ko-KR" sz="1600" b="0" i="1" baseline="0" dirty="0" smtClean="0">
                          <a:solidFill>
                            <a:srgbClr val="6699FF"/>
                          </a:solidFill>
                          <a:latin typeface="돋움" pitchFamily="50" charset="-127"/>
                          <a:ea typeface="돋움" pitchFamily="50" charset="-127"/>
                        </a:rPr>
                        <a:t>, </a:t>
                      </a:r>
                      <a:r>
                        <a:rPr kumimoji="0" lang="ko-KR" altLang="en-US" sz="1600" b="0" i="1" baseline="0" dirty="0" smtClean="0">
                          <a:solidFill>
                            <a:srgbClr val="6699FF"/>
                          </a:solidFill>
                          <a:latin typeface="돋움" pitchFamily="50" charset="-127"/>
                          <a:ea typeface="돋움" pitchFamily="50" charset="-127"/>
                        </a:rPr>
                        <a:t>기업의 현황에 맞게 편집</a:t>
                      </a:r>
                      <a:r>
                        <a:rPr kumimoji="0" lang="en-US" altLang="ko-KR" sz="1600" b="0" i="1" baseline="0" dirty="0" smtClean="0">
                          <a:solidFill>
                            <a:srgbClr val="6699FF"/>
                          </a:solidFill>
                          <a:latin typeface="돋움" pitchFamily="50" charset="-127"/>
                          <a:ea typeface="돋움" pitchFamily="50" charset="-127"/>
                        </a:rPr>
                        <a:t>, </a:t>
                      </a:r>
                      <a:r>
                        <a:rPr kumimoji="0" lang="ko-KR" altLang="en-US" sz="1600" b="0" i="1" baseline="0" dirty="0" smtClean="0">
                          <a:solidFill>
                            <a:srgbClr val="6699FF"/>
                          </a:solidFill>
                          <a:latin typeface="돋움" pitchFamily="50" charset="-127"/>
                          <a:ea typeface="돋움" pitchFamily="50" charset="-127"/>
                        </a:rPr>
                        <a:t>수정하여 작성</a:t>
                      </a:r>
                      <a:endParaRPr kumimoji="0" lang="en-US" altLang="ko-KR" sz="1600" b="0" i="1" dirty="0" smtClean="0">
                        <a:solidFill>
                          <a:srgbClr val="6699FF"/>
                        </a:solidFill>
                        <a:latin typeface="돋움" pitchFamily="50" charset="-127"/>
                        <a:ea typeface="돋움" pitchFamily="50" charset="-127"/>
                      </a:endParaRP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ko-KR" altLang="en-US" sz="2000" b="1" dirty="0" smtClean="0">
                        <a:latin typeface="돋움" pitchFamily="50" charset="-127"/>
                        <a:ea typeface="돋움" pitchFamily="50" charset="-127"/>
                      </a:endParaRP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ko-KR" alt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굴림" pitchFamily="50" charset="-127"/>
                        <a:ea typeface="굴림" pitchFamily="50" charset="-127"/>
                        <a:cs typeface="한컴바탕" pitchFamily="18" charset="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" name="슬라이드 번호 개체 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584C1C2-2632-4F31-B486-FC5EC9FC4E8B}" type="slidenum">
              <a:rPr lang="en-US" altLang="ko-KR" smtClean="0"/>
              <a:pPr>
                <a:defRPr/>
              </a:pPr>
              <a:t>7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30727573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Group 168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86496028"/>
              </p:ext>
            </p:extLst>
          </p:nvPr>
        </p:nvGraphicFramePr>
        <p:xfrm>
          <a:off x="251520" y="476672"/>
          <a:ext cx="8640960" cy="432048"/>
        </p:xfrm>
        <a:graphic>
          <a:graphicData uri="http://schemas.openxmlformats.org/drawingml/2006/table">
            <a:tbl>
              <a:tblPr/>
              <a:tblGrid>
                <a:gridCol w="864096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3204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2000" b="1" dirty="0" smtClean="0">
                          <a:latin typeface="돋움" pitchFamily="50" charset="-127"/>
                          <a:ea typeface="돋움" pitchFamily="50" charset="-127"/>
                        </a:rPr>
                        <a:t> 3-3.</a:t>
                      </a:r>
                      <a:r>
                        <a:rPr kumimoji="0" lang="ko-KR" altLang="en-US" sz="2000" b="1" dirty="0" smtClean="0">
                          <a:latin typeface="돋움" pitchFamily="50" charset="-127"/>
                          <a:ea typeface="돋움" pitchFamily="50" charset="-127"/>
                        </a:rPr>
                        <a:t> 게임 콘텐츠 소개</a:t>
                      </a:r>
                      <a:r>
                        <a:rPr kumimoji="0" lang="en-US" altLang="ko-KR" sz="2000" b="1" dirty="0" smtClean="0">
                          <a:latin typeface="돋움" pitchFamily="50" charset="-127"/>
                          <a:ea typeface="돋움" pitchFamily="50" charset="-127"/>
                        </a:rPr>
                        <a:t>(</a:t>
                      </a:r>
                      <a:r>
                        <a:rPr kumimoji="0" lang="ko-KR" altLang="en-US" sz="2000" b="1" dirty="0" smtClean="0">
                          <a:latin typeface="돋움" pitchFamily="50" charset="-127"/>
                          <a:ea typeface="돋움" pitchFamily="50" charset="-127"/>
                        </a:rPr>
                        <a:t>게임 </a:t>
                      </a:r>
                      <a:r>
                        <a:rPr kumimoji="0" lang="ko-KR" altLang="en-US" sz="2000" b="1" dirty="0" err="1" smtClean="0">
                          <a:latin typeface="돋움" pitchFamily="50" charset="-127"/>
                          <a:ea typeface="돋움" pitchFamily="50" charset="-127"/>
                        </a:rPr>
                        <a:t>스크린샷</a:t>
                      </a:r>
                      <a:r>
                        <a:rPr kumimoji="0" lang="en-US" altLang="ko-KR" sz="2000" b="1" dirty="0" smtClean="0">
                          <a:latin typeface="돋움" pitchFamily="50" charset="-127"/>
                          <a:ea typeface="돋움" pitchFamily="50" charset="-127"/>
                        </a:rPr>
                        <a:t>,</a:t>
                      </a:r>
                      <a:r>
                        <a:rPr kumimoji="0" lang="en-US" altLang="ko-KR" sz="2000" b="1" baseline="0" dirty="0" smtClean="0">
                          <a:latin typeface="돋움" pitchFamily="50" charset="-127"/>
                          <a:ea typeface="돋움" pitchFamily="50" charset="-127"/>
                        </a:rPr>
                        <a:t> </a:t>
                      </a:r>
                      <a:r>
                        <a:rPr kumimoji="0" lang="ko-KR" altLang="en-US" sz="2000" b="1" dirty="0" smtClean="0">
                          <a:latin typeface="돋움" pitchFamily="50" charset="-127"/>
                          <a:ea typeface="돋움" pitchFamily="50" charset="-127"/>
                        </a:rPr>
                        <a:t>최대 </a:t>
                      </a:r>
                      <a:r>
                        <a:rPr kumimoji="0" lang="en-US" altLang="ko-KR" sz="2000" b="1" dirty="0" smtClean="0">
                          <a:latin typeface="돋움" pitchFamily="50" charset="-127"/>
                          <a:ea typeface="돋움" pitchFamily="50" charset="-127"/>
                        </a:rPr>
                        <a:t>8</a:t>
                      </a:r>
                      <a:r>
                        <a:rPr kumimoji="0" lang="ko-KR" altLang="en-US" sz="2000" b="1" dirty="0" smtClean="0">
                          <a:latin typeface="돋움" pitchFamily="50" charset="-127"/>
                          <a:ea typeface="돋움" pitchFamily="50" charset="-127"/>
                        </a:rPr>
                        <a:t>컷 이내</a:t>
                      </a:r>
                      <a:r>
                        <a:rPr kumimoji="0" lang="en-US" altLang="ko-KR" sz="2000" b="1" dirty="0" smtClean="0">
                          <a:latin typeface="돋움" pitchFamily="50" charset="-127"/>
                          <a:ea typeface="돋움" pitchFamily="50" charset="-127"/>
                        </a:rPr>
                        <a:t>)</a:t>
                      </a:r>
                      <a:endParaRPr kumimoji="0" lang="ko-KR" altLang="en-US" sz="2000" b="1" dirty="0" smtClean="0">
                        <a:latin typeface="돋움" pitchFamily="50" charset="-127"/>
                        <a:ea typeface="돋움" pitchFamily="50" charset="-127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5" name="직사각형 4"/>
          <p:cNvSpPr/>
          <p:nvPr/>
        </p:nvSpPr>
        <p:spPr>
          <a:xfrm>
            <a:off x="432895" y="1484784"/>
            <a:ext cx="2016125" cy="208820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sp>
        <p:nvSpPr>
          <p:cNvPr id="7" name="직사각형 6"/>
          <p:cNvSpPr/>
          <p:nvPr/>
        </p:nvSpPr>
        <p:spPr>
          <a:xfrm>
            <a:off x="2520459" y="1484784"/>
            <a:ext cx="2016125" cy="208820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sp>
        <p:nvSpPr>
          <p:cNvPr id="9" name="직사각형 8"/>
          <p:cNvSpPr/>
          <p:nvPr/>
        </p:nvSpPr>
        <p:spPr>
          <a:xfrm>
            <a:off x="4609609" y="1484784"/>
            <a:ext cx="2016125" cy="208820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sp>
        <p:nvSpPr>
          <p:cNvPr id="10" name="직사각형 9"/>
          <p:cNvSpPr/>
          <p:nvPr/>
        </p:nvSpPr>
        <p:spPr>
          <a:xfrm>
            <a:off x="6697171" y="1484784"/>
            <a:ext cx="2016125" cy="208820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sp>
        <p:nvSpPr>
          <p:cNvPr id="11" name="직사각형 10"/>
          <p:cNvSpPr/>
          <p:nvPr/>
        </p:nvSpPr>
        <p:spPr>
          <a:xfrm>
            <a:off x="432896" y="3717032"/>
            <a:ext cx="2016125" cy="208820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sp>
        <p:nvSpPr>
          <p:cNvPr id="12" name="직사각형 11"/>
          <p:cNvSpPr/>
          <p:nvPr/>
        </p:nvSpPr>
        <p:spPr>
          <a:xfrm>
            <a:off x="2520459" y="3717032"/>
            <a:ext cx="2016125" cy="208820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sp>
        <p:nvSpPr>
          <p:cNvPr id="13" name="직사각형 12"/>
          <p:cNvSpPr/>
          <p:nvPr/>
        </p:nvSpPr>
        <p:spPr>
          <a:xfrm>
            <a:off x="4609609" y="3717032"/>
            <a:ext cx="2016125" cy="208820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sp>
        <p:nvSpPr>
          <p:cNvPr id="14" name="직사각형 13"/>
          <p:cNvSpPr/>
          <p:nvPr/>
        </p:nvSpPr>
        <p:spPr>
          <a:xfrm>
            <a:off x="6697171" y="3717032"/>
            <a:ext cx="2016125" cy="208820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sp>
        <p:nvSpPr>
          <p:cNvPr id="2" name="슬라이드 번호 개체 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584C1C2-2632-4F31-B486-FC5EC9FC4E8B}" type="slidenum">
              <a:rPr lang="en-US" altLang="ko-KR" smtClean="0"/>
              <a:pPr>
                <a:defRPr/>
              </a:pPr>
              <a:t>8</a:t>
            </a:fld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9604771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Group 168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47096736"/>
              </p:ext>
            </p:extLst>
          </p:nvPr>
        </p:nvGraphicFramePr>
        <p:xfrm>
          <a:off x="251520" y="476672"/>
          <a:ext cx="8640960" cy="5256584"/>
        </p:xfrm>
        <a:graphic>
          <a:graphicData uri="http://schemas.openxmlformats.org/drawingml/2006/table">
            <a:tbl>
              <a:tblPr/>
              <a:tblGrid>
                <a:gridCol w="864096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32048">
                <a:tc>
                  <a:txBody>
                    <a:bodyPr/>
                    <a:lstStyle/>
                    <a:p>
                      <a:pPr algn="l"/>
                      <a:r>
                        <a:rPr kumimoji="0" lang="en-US" altLang="ko-KR" sz="2000" b="1" dirty="0" smtClean="0">
                          <a:latin typeface="돋움" pitchFamily="50" charset="-127"/>
                          <a:ea typeface="돋움" pitchFamily="50" charset="-127"/>
                        </a:rPr>
                        <a:t>4. </a:t>
                      </a:r>
                      <a:r>
                        <a:rPr kumimoji="0" lang="ko-KR" altLang="en-US" sz="2000" b="1" dirty="0" smtClean="0">
                          <a:latin typeface="돋움" pitchFamily="50" charset="-127"/>
                          <a:ea typeface="돋움" pitchFamily="50" charset="-127"/>
                        </a:rPr>
                        <a:t>시장 진출 계획</a:t>
                      </a:r>
                      <a:r>
                        <a:rPr kumimoji="0" lang="en-US" altLang="ko-KR" sz="2000" b="1" dirty="0" smtClean="0">
                          <a:latin typeface="돋움" pitchFamily="50" charset="-127"/>
                          <a:ea typeface="돋움" pitchFamily="50" charset="-127"/>
                        </a:rPr>
                        <a:t>(</a:t>
                      </a:r>
                      <a:r>
                        <a:rPr kumimoji="0" lang="ko-KR" altLang="en-US" sz="2000" b="1" dirty="0" smtClean="0">
                          <a:latin typeface="돋움" pitchFamily="50" charset="-127"/>
                          <a:ea typeface="돋움" pitchFamily="50" charset="-127"/>
                        </a:rPr>
                        <a:t>최대 </a:t>
                      </a:r>
                      <a:r>
                        <a:rPr kumimoji="0" lang="en-US" altLang="ko-KR" sz="2000" b="1" dirty="0" smtClean="0">
                          <a:latin typeface="돋움" pitchFamily="50" charset="-127"/>
                          <a:ea typeface="돋움" pitchFamily="50" charset="-127"/>
                        </a:rPr>
                        <a:t>3</a:t>
                      </a:r>
                      <a:r>
                        <a:rPr kumimoji="0" lang="ko-KR" altLang="en-US" sz="2000" b="1" dirty="0" smtClean="0">
                          <a:latin typeface="돋움" pitchFamily="50" charset="-127"/>
                          <a:ea typeface="돋움" pitchFamily="50" charset="-127"/>
                        </a:rPr>
                        <a:t>페이지 이내</a:t>
                      </a:r>
                      <a:r>
                        <a:rPr kumimoji="0" lang="en-US" altLang="ko-KR" sz="2000" b="1" dirty="0" smtClean="0">
                          <a:latin typeface="돋움" pitchFamily="50" charset="-127"/>
                          <a:ea typeface="돋움" pitchFamily="50" charset="-127"/>
                        </a:rPr>
                        <a:t>)</a:t>
                      </a:r>
                      <a:endParaRPr kumimoji="0" lang="ko-KR" altLang="en-US" sz="2000" b="1" dirty="0">
                        <a:latin typeface="돋움" pitchFamily="50" charset="-127"/>
                        <a:ea typeface="돋움" pitchFamily="50" charset="-127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824536">
                <a:tc>
                  <a:txBody>
                    <a:bodyPr/>
                    <a:lstStyle/>
                    <a:p>
                      <a:r>
                        <a:rPr kumimoji="0" lang="ko-KR" altLang="en-US" sz="2000" b="1" i="1" dirty="0" smtClean="0">
                          <a:solidFill>
                            <a:srgbClr val="6699FF"/>
                          </a:solidFill>
                          <a:latin typeface="돋움" pitchFamily="50" charset="-127"/>
                          <a:ea typeface="돋움" pitchFamily="50" charset="-127"/>
                        </a:rPr>
                        <a:t>▪ 시장 진출 계획</a:t>
                      </a:r>
                      <a:endParaRPr kumimoji="0" lang="en-US" altLang="ko-KR" sz="2000" b="1" i="1" dirty="0" smtClean="0">
                        <a:solidFill>
                          <a:srgbClr val="6699FF"/>
                        </a:solidFill>
                        <a:latin typeface="돋움" pitchFamily="50" charset="-127"/>
                        <a:ea typeface="돋움" pitchFamily="50" charset="-127"/>
                      </a:endParaRPr>
                    </a:p>
                    <a:p>
                      <a:r>
                        <a:rPr kumimoji="0" lang="en-US" altLang="ko-KR" sz="2000" b="0" i="1" baseline="0" dirty="0" smtClean="0">
                          <a:solidFill>
                            <a:srgbClr val="6699FF"/>
                          </a:solidFill>
                          <a:latin typeface="돋움" pitchFamily="50" charset="-127"/>
                          <a:ea typeface="돋움" pitchFamily="50" charset="-127"/>
                        </a:rPr>
                        <a:t> * </a:t>
                      </a:r>
                      <a:r>
                        <a:rPr kumimoji="0" lang="ko-KR" altLang="en-US" sz="2000" b="0" i="1" baseline="0" dirty="0" smtClean="0">
                          <a:solidFill>
                            <a:srgbClr val="6699FF"/>
                          </a:solidFill>
                          <a:latin typeface="돋움" pitchFamily="50" charset="-127"/>
                          <a:ea typeface="돋움" pitchFamily="50" charset="-127"/>
                        </a:rPr>
                        <a:t>진출 시장</a:t>
                      </a:r>
                      <a:r>
                        <a:rPr kumimoji="0" lang="en-US" altLang="ko-KR" sz="2000" b="0" i="1" baseline="0" dirty="0" smtClean="0">
                          <a:solidFill>
                            <a:srgbClr val="6699FF"/>
                          </a:solidFill>
                          <a:latin typeface="돋움" pitchFamily="50" charset="-127"/>
                          <a:ea typeface="돋움" pitchFamily="50" charset="-127"/>
                        </a:rPr>
                        <a:t>, </a:t>
                      </a:r>
                      <a:r>
                        <a:rPr kumimoji="0" lang="ko-KR" altLang="en-US" sz="2000" b="0" i="1" baseline="0" dirty="0" smtClean="0">
                          <a:solidFill>
                            <a:srgbClr val="6699FF"/>
                          </a:solidFill>
                          <a:latin typeface="돋움" pitchFamily="50" charset="-127"/>
                          <a:ea typeface="돋움" pitchFamily="50" charset="-127"/>
                        </a:rPr>
                        <a:t>주요 대상 연령층</a:t>
                      </a:r>
                      <a:r>
                        <a:rPr kumimoji="0" lang="en-US" altLang="ko-KR" sz="2000" b="0" i="1" baseline="0" dirty="0" smtClean="0">
                          <a:solidFill>
                            <a:srgbClr val="6699FF"/>
                          </a:solidFill>
                          <a:latin typeface="돋움" pitchFamily="50" charset="-127"/>
                          <a:ea typeface="돋움" pitchFamily="50" charset="-127"/>
                        </a:rPr>
                        <a:t>, </a:t>
                      </a:r>
                      <a:r>
                        <a:rPr kumimoji="0" lang="ko-KR" altLang="en-US" sz="2000" b="0" i="1" baseline="0" dirty="0" smtClean="0">
                          <a:solidFill>
                            <a:srgbClr val="6699FF"/>
                          </a:solidFill>
                          <a:latin typeface="돋움" pitchFamily="50" charset="-127"/>
                          <a:ea typeface="돋움" pitchFamily="50" charset="-127"/>
                        </a:rPr>
                        <a:t>주요 대상 성비</a:t>
                      </a:r>
                      <a:endParaRPr kumimoji="0" lang="en-US" altLang="ko-KR" sz="2000" b="0" i="1" baseline="0" dirty="0" smtClean="0">
                        <a:solidFill>
                          <a:srgbClr val="6699FF"/>
                        </a:solidFill>
                        <a:latin typeface="돋움" pitchFamily="50" charset="-127"/>
                        <a:ea typeface="돋움" pitchFamily="50" charset="-127"/>
                      </a:endParaRPr>
                    </a:p>
                    <a:p>
                      <a:endParaRPr kumimoji="0" lang="en-US" altLang="ko-KR" sz="2000" b="1" i="1" dirty="0" smtClean="0">
                        <a:solidFill>
                          <a:srgbClr val="6699FF"/>
                        </a:solidFill>
                        <a:latin typeface="돋움" pitchFamily="50" charset="-127"/>
                        <a:ea typeface="돋움" pitchFamily="50" charset="-127"/>
                      </a:endParaRPr>
                    </a:p>
                    <a:p>
                      <a:r>
                        <a:rPr kumimoji="0" lang="ko-KR" altLang="en-US" sz="2000" b="1" i="1" dirty="0" smtClean="0">
                          <a:solidFill>
                            <a:srgbClr val="6699FF"/>
                          </a:solidFill>
                          <a:latin typeface="돋움" pitchFamily="50" charset="-127"/>
                          <a:ea typeface="돋움" pitchFamily="50" charset="-127"/>
                        </a:rPr>
                        <a:t>▪ 주요 </a:t>
                      </a:r>
                      <a:r>
                        <a:rPr kumimoji="0" lang="ko-KR" altLang="en-US" sz="2000" b="1" i="1" dirty="0" err="1" smtClean="0">
                          <a:solidFill>
                            <a:srgbClr val="6699FF"/>
                          </a:solidFill>
                          <a:latin typeface="돋움" pitchFamily="50" charset="-127"/>
                          <a:ea typeface="돋움" pitchFamily="50" charset="-127"/>
                        </a:rPr>
                        <a:t>과금</a:t>
                      </a:r>
                      <a:r>
                        <a:rPr kumimoji="0" lang="ko-KR" altLang="en-US" sz="2000" b="1" i="1" dirty="0" smtClean="0">
                          <a:solidFill>
                            <a:srgbClr val="6699FF"/>
                          </a:solidFill>
                          <a:latin typeface="돋움" pitchFamily="50" charset="-127"/>
                          <a:ea typeface="돋움" pitchFamily="50" charset="-127"/>
                        </a:rPr>
                        <a:t> 모델</a:t>
                      </a:r>
                      <a:endParaRPr kumimoji="0" lang="en-US" altLang="ko-KR" sz="1600" b="0" i="1" dirty="0" smtClean="0">
                        <a:solidFill>
                          <a:srgbClr val="6699FF"/>
                        </a:solidFill>
                        <a:latin typeface="돋움" pitchFamily="50" charset="-127"/>
                        <a:ea typeface="돋움" pitchFamily="50" charset="-127"/>
                      </a:endParaRPr>
                    </a:p>
                    <a:p>
                      <a:endParaRPr kumimoji="0" lang="ko-KR" altLang="en-US" sz="2000" b="1" dirty="0" smtClean="0">
                        <a:latin typeface="돋움" pitchFamily="50" charset="-127"/>
                        <a:ea typeface="돋움" pitchFamily="50" charset="-127"/>
                      </a:endParaRP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ko-KR" alt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굴림" pitchFamily="50" charset="-127"/>
                        <a:ea typeface="굴림" pitchFamily="50" charset="-127"/>
                        <a:cs typeface="한컴바탕" pitchFamily="18" charset="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" name="슬라이드 번호 개체 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584C1C2-2632-4F31-B486-FC5EC9FC4E8B}" type="slidenum">
              <a:rPr lang="en-US" altLang="ko-KR" smtClean="0"/>
              <a:pPr>
                <a:defRPr/>
              </a:pPr>
              <a:t>9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2425646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테마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33424</TotalTime>
  <Words>511</Words>
  <Application>Microsoft Office PowerPoint</Application>
  <PresentationFormat>화면 슬라이드 쇼(4:3)</PresentationFormat>
  <Paragraphs>128</Paragraphs>
  <Slides>9</Slides>
  <Notes>1</Notes>
  <HiddenSlides>0</HiddenSlides>
  <MMClips>0</MMClips>
  <ScaleCrop>false</ScaleCrop>
  <HeadingPairs>
    <vt:vector size="6" baseType="variant">
      <vt:variant>
        <vt:lpstr>사용한 글꼴</vt:lpstr>
      </vt:variant>
      <vt:variant>
        <vt:i4>6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9</vt:i4>
      </vt:variant>
    </vt:vector>
  </HeadingPairs>
  <TitlesOfParts>
    <vt:vector size="16" baseType="lpstr">
      <vt:lpstr>굴림</vt:lpstr>
      <vt:lpstr>돋움</vt:lpstr>
      <vt:lpstr>맑은 고딕</vt:lpstr>
      <vt:lpstr>Arial</vt:lpstr>
      <vt:lpstr>Wingdings</vt:lpstr>
      <vt:lpstr>한컴바탕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Company>eCommunity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wseong</dc:creator>
  <cp:lastModifiedBy>dip</cp:lastModifiedBy>
  <cp:revision>1112</cp:revision>
  <cp:lastPrinted>2017-09-28T09:04:19Z</cp:lastPrinted>
  <dcterms:created xsi:type="dcterms:W3CDTF">2001-06-06T22:40:18Z</dcterms:created>
  <dcterms:modified xsi:type="dcterms:W3CDTF">2019-09-11T01:12:55Z</dcterms:modified>
</cp:coreProperties>
</file>