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649" r:id="rId2"/>
    <p:sldId id="645" r:id="rId3"/>
    <p:sldId id="650" r:id="rId4"/>
    <p:sldId id="651" r:id="rId5"/>
    <p:sldId id="652" r:id="rId6"/>
    <p:sldId id="533" r:id="rId7"/>
    <p:sldId id="638" r:id="rId8"/>
    <p:sldId id="654" r:id="rId9"/>
    <p:sldId id="653" r:id="rId10"/>
    <p:sldId id="655" r:id="rId11"/>
    <p:sldId id="656" r:id="rId12"/>
    <p:sldId id="647" r:id="rId13"/>
  </p:sldIdLst>
  <p:sldSz cx="9144000" cy="6858000" type="screen4x3"/>
  <p:notesSz cx="6805613" cy="9939338"/>
  <p:defaultTextStyle>
    <a:defPPr>
      <a:defRPr lang="ko-KR"/>
    </a:defPPr>
    <a:lvl1pPr algn="ctr" rtl="0" fontAlgn="base" latinLnBrk="1">
      <a:spcBef>
        <a:spcPct val="20000"/>
      </a:spcBef>
      <a:spcAft>
        <a:spcPct val="0"/>
      </a:spcAft>
      <a:defRPr kumimoji="1" sz="1000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1pPr>
    <a:lvl2pPr marL="457200" algn="ctr" rtl="0" fontAlgn="base" latinLnBrk="1">
      <a:spcBef>
        <a:spcPct val="20000"/>
      </a:spcBef>
      <a:spcAft>
        <a:spcPct val="0"/>
      </a:spcAft>
      <a:defRPr kumimoji="1" sz="1000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2pPr>
    <a:lvl3pPr marL="914400" algn="ctr" rtl="0" fontAlgn="base" latinLnBrk="1">
      <a:spcBef>
        <a:spcPct val="20000"/>
      </a:spcBef>
      <a:spcAft>
        <a:spcPct val="0"/>
      </a:spcAft>
      <a:defRPr kumimoji="1" sz="1000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3pPr>
    <a:lvl4pPr marL="1371600" algn="ctr" rtl="0" fontAlgn="base" latinLnBrk="1">
      <a:spcBef>
        <a:spcPct val="20000"/>
      </a:spcBef>
      <a:spcAft>
        <a:spcPct val="0"/>
      </a:spcAft>
      <a:defRPr kumimoji="1" sz="1000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4pPr>
    <a:lvl5pPr marL="1828800" algn="ctr" rtl="0" fontAlgn="base" latinLnBrk="1">
      <a:spcBef>
        <a:spcPct val="20000"/>
      </a:spcBef>
      <a:spcAft>
        <a:spcPct val="0"/>
      </a:spcAft>
      <a:defRPr kumimoji="1" sz="1000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Arial" pitchFamily="34" charset="0"/>
        <a:ea typeface="돋움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00"/>
    <a:srgbClr val="3366FF"/>
    <a:srgbClr val="6699FF"/>
    <a:srgbClr val="5F5F5F"/>
    <a:srgbClr val="FF9999"/>
    <a:srgbClr val="777777"/>
    <a:srgbClr val="80808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333" autoAdjust="0"/>
    <p:restoredTop sz="86429" autoAdjust="0"/>
  </p:normalViewPr>
  <p:slideViewPr>
    <p:cSldViewPr>
      <p:cViewPr>
        <p:scale>
          <a:sx n="87" d="100"/>
          <a:sy n="87" d="100"/>
        </p:scale>
        <p:origin x="-178" y="-101"/>
      </p:cViewPr>
      <p:guideLst>
        <p:guide orient="horz" pos="288"/>
        <p:guide pos="612"/>
        <p:guide pos="51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1770" y="-84"/>
      </p:cViewPr>
      <p:guideLst>
        <p:guide orient="horz" pos="3132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04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7" tIns="45629" rIns="91257" bIns="45629" numCol="1" anchor="t" anchorCtr="0" compatLnSpc="1">
            <a:prstTxWarp prst="textNoShape">
              <a:avLst/>
            </a:prstTxWarp>
          </a:bodyPr>
          <a:lstStyle>
            <a:lvl1pPr algn="l" defTabSz="912410">
              <a:spcBef>
                <a:spcPct val="0"/>
              </a:spcBef>
              <a:defRPr sz="1200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139" y="0"/>
            <a:ext cx="2950474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7" tIns="45629" rIns="91257" bIns="45629" numCol="1" anchor="t" anchorCtr="0" compatLnSpc="1">
            <a:prstTxWarp prst="textNoShape">
              <a:avLst/>
            </a:prstTxWarp>
          </a:bodyPr>
          <a:lstStyle>
            <a:lvl1pPr algn="r" defTabSz="912410">
              <a:spcBef>
                <a:spcPct val="0"/>
              </a:spcBef>
              <a:defRPr sz="1200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2450"/>
            <a:ext cx="29504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7" tIns="45629" rIns="91257" bIns="45629" numCol="1" anchor="b" anchorCtr="0" compatLnSpc="1">
            <a:prstTxWarp prst="textNoShape">
              <a:avLst/>
            </a:prstTxWarp>
          </a:bodyPr>
          <a:lstStyle>
            <a:lvl1pPr algn="l" defTabSz="912410">
              <a:spcBef>
                <a:spcPct val="0"/>
              </a:spcBef>
              <a:defRPr sz="1200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139" y="9442450"/>
            <a:ext cx="2950474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7" tIns="45629" rIns="91257" bIns="45629" numCol="1" anchor="b" anchorCtr="0" compatLnSpc="1">
            <a:prstTxWarp prst="textNoShape">
              <a:avLst/>
            </a:prstTxWarp>
          </a:bodyPr>
          <a:lstStyle>
            <a:lvl1pPr algn="r" defTabSz="912410">
              <a:spcBef>
                <a:spcPct val="0"/>
              </a:spcBef>
              <a:defRPr sz="1200" b="1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3608904-C31F-4D13-A979-3DFB673784C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2638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04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7" tIns="45629" rIns="91257" bIns="45629" numCol="1" anchor="t" anchorCtr="0" compatLnSpc="1">
            <a:prstTxWarp prst="textNoShape">
              <a:avLst/>
            </a:prstTxWarp>
          </a:bodyPr>
          <a:lstStyle>
            <a:lvl1pPr algn="l" defTabSz="912410">
              <a:spcBef>
                <a:spcPct val="0"/>
              </a:spcBef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3552" y="0"/>
            <a:ext cx="29504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7" tIns="45629" rIns="91257" bIns="45629" numCol="1" anchor="t" anchorCtr="0" compatLnSpc="1">
            <a:prstTxWarp prst="textNoShape">
              <a:avLst/>
            </a:prstTxWarp>
          </a:bodyPr>
          <a:lstStyle>
            <a:lvl1pPr algn="r" defTabSz="912410">
              <a:spcBef>
                <a:spcPct val="0"/>
              </a:spcBef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57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292" y="4722813"/>
            <a:ext cx="5447030" cy="447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7" tIns="45629" rIns="91257" bIns="456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880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4"/>
            <a:ext cx="29504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7" tIns="45629" rIns="91257" bIns="45629" numCol="1" anchor="b" anchorCtr="0" compatLnSpc="1">
            <a:prstTxWarp prst="textNoShape">
              <a:avLst/>
            </a:prstTxWarp>
          </a:bodyPr>
          <a:lstStyle>
            <a:lvl1pPr algn="l" defTabSz="912410">
              <a:spcBef>
                <a:spcPct val="0"/>
              </a:spcBef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80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3552" y="9440864"/>
            <a:ext cx="29504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57" tIns="45629" rIns="91257" bIns="45629" numCol="1" anchor="b" anchorCtr="0" compatLnSpc="1">
            <a:prstTxWarp prst="textNoShape">
              <a:avLst/>
            </a:prstTxWarp>
          </a:bodyPr>
          <a:lstStyle>
            <a:lvl1pPr algn="r" defTabSz="912410">
              <a:spcBef>
                <a:spcPct val="0"/>
              </a:spcBef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4FFAA42F-105E-436B-8280-52110F06323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556124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EBC0E-2587-44FC-968F-752F31DEA4B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63836-8284-49DE-B80F-43C547171D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E3D07-7B38-439C-AB37-B5D150EB8C1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95288" y="69215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86288" y="69215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0203F-8602-4870-950E-8AB5F4A3427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0F8E12-BCFF-4994-A07C-6ADD0007928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500DFE-5ABE-4A61-9B03-FE4B78646E5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4C1C2-2632-4F31-B486-FC5EC9FC4E8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BB65E-24E9-4B7F-BF68-8EAB95AF923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AD8D8-8148-4623-8A6F-D2B25C9CA6D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7A714A-8AAD-4C7D-9E68-0546946AC0A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15113" y="274638"/>
            <a:ext cx="2071687" cy="494347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95288" y="274638"/>
            <a:ext cx="6067425" cy="4943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39DCF-2D51-4EE3-BA1C-EDA0776107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95288" y="274638"/>
            <a:ext cx="8291512" cy="49434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75BB5-9521-49F7-8157-04C57668919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Rectangle 19"/>
          <p:cNvSpPr>
            <a:spLocks noChangeArrowheads="1"/>
          </p:cNvSpPr>
          <p:nvPr userDrawn="1"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1044" name="Rectangle 20"/>
          <p:cNvSpPr>
            <a:spLocks noChangeArrowheads="1"/>
          </p:cNvSpPr>
          <p:nvPr userDrawn="1"/>
        </p:nvSpPr>
        <p:spPr bwMode="auto">
          <a:xfrm>
            <a:off x="6732588" y="6538913"/>
            <a:ext cx="2447925" cy="333375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600" y="6567488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solidFill>
                  <a:schemeClr val="bg1"/>
                </a:solidFill>
                <a:ea typeface="굴림" pitchFamily="50" charset="-127"/>
              </a:defRPr>
            </a:lvl1pPr>
          </a:lstStyle>
          <a:p>
            <a:pPr>
              <a:defRPr/>
            </a:pPr>
            <a:fld id="{E596867D-28B1-4590-89A6-73DFC87F77C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045" name="Text Box 21"/>
          <p:cNvSpPr txBox="1">
            <a:spLocks noChangeArrowheads="1"/>
          </p:cNvSpPr>
          <p:nvPr userDrawn="1"/>
        </p:nvSpPr>
        <p:spPr bwMode="auto">
          <a:xfrm>
            <a:off x="7046913" y="6575425"/>
            <a:ext cx="8255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bg1"/>
                </a:solidFill>
              </a:rPr>
              <a:t>(</a:t>
            </a:r>
            <a:r>
              <a:rPr lang="ko-KR" altLang="en-US" sz="1400" b="1">
                <a:solidFill>
                  <a:schemeClr val="bg1"/>
                </a:solidFill>
              </a:rPr>
              <a:t>회사명</a:t>
            </a:r>
            <a:r>
              <a:rPr lang="en-US" altLang="ko-KR" sz="1400" b="1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046" name="Line 22"/>
          <p:cNvSpPr>
            <a:spLocks noChangeShapeType="1"/>
          </p:cNvSpPr>
          <p:nvPr userDrawn="1"/>
        </p:nvSpPr>
        <p:spPr bwMode="auto">
          <a:xfrm>
            <a:off x="8139113" y="6542088"/>
            <a:ext cx="0" cy="333375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1047" name="Text Box 23"/>
          <p:cNvSpPr txBox="1">
            <a:spLocks noChangeArrowheads="1"/>
          </p:cNvSpPr>
          <p:nvPr userDrawn="1"/>
        </p:nvSpPr>
        <p:spPr bwMode="auto">
          <a:xfrm>
            <a:off x="179388" y="76200"/>
            <a:ext cx="8569325" cy="400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 sz="1600"/>
          </a:p>
        </p:txBody>
      </p:sp>
      <p:sp>
        <p:nvSpPr>
          <p:cNvPr id="1032" name="Rectangle 2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6921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셋째 수준</a:t>
            </a:r>
          </a:p>
        </p:txBody>
      </p:sp>
      <p:sp>
        <p:nvSpPr>
          <p:cNvPr id="1052" name="Rectangle 28"/>
          <p:cNvSpPr>
            <a:spLocks noChangeArrowheads="1"/>
          </p:cNvSpPr>
          <p:nvPr userDrawn="1"/>
        </p:nvSpPr>
        <p:spPr bwMode="auto">
          <a:xfrm>
            <a:off x="0" y="0"/>
            <a:ext cx="9144000" cy="6858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600" b="1">
          <a:solidFill>
            <a:schemeClr val="tx2"/>
          </a:solidFill>
          <a:latin typeface="Arial" pitchFamily="34" charset="0"/>
          <a:ea typeface="돋움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600" b="1">
          <a:solidFill>
            <a:schemeClr val="tx2"/>
          </a:solidFill>
          <a:latin typeface="Arial" pitchFamily="34" charset="0"/>
          <a:ea typeface="돋움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600" b="1">
          <a:solidFill>
            <a:schemeClr val="tx2"/>
          </a:solidFill>
          <a:latin typeface="Arial" pitchFamily="34" charset="0"/>
          <a:ea typeface="돋움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600" b="1">
          <a:solidFill>
            <a:schemeClr val="tx2"/>
          </a:solidFill>
          <a:latin typeface="Arial" pitchFamily="34" charset="0"/>
          <a:ea typeface="돋움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600" b="1">
          <a:solidFill>
            <a:schemeClr val="tx2"/>
          </a:solidFill>
          <a:latin typeface="Arial" pitchFamily="34" charset="0"/>
          <a:ea typeface="돋움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600" b="1">
          <a:solidFill>
            <a:schemeClr val="tx2"/>
          </a:solidFill>
          <a:latin typeface="Arial" pitchFamily="34" charset="0"/>
          <a:ea typeface="돋움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600" b="1">
          <a:solidFill>
            <a:schemeClr val="tx2"/>
          </a:solidFill>
          <a:latin typeface="Arial" pitchFamily="34" charset="0"/>
          <a:ea typeface="돋움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600" b="1">
          <a:solidFill>
            <a:schemeClr val="tx2"/>
          </a:solidFill>
          <a:latin typeface="Arial" pitchFamily="34" charset="0"/>
          <a:ea typeface="돋움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ü"/>
        <a:defRPr kumimoji="1" sz="1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굴림" pitchFamily="50" charset="-127"/>
          <a:ea typeface="굴림" pitchFamily="50" charset="-127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굴림" pitchFamily="50" charset="-127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15"/>
          <p:cNvSpPr>
            <a:spLocks noChangeArrowheads="1"/>
          </p:cNvSpPr>
          <p:nvPr/>
        </p:nvSpPr>
        <p:spPr bwMode="auto">
          <a:xfrm>
            <a:off x="423863" y="-77580"/>
            <a:ext cx="8108950" cy="1588127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1800" dirty="0" smtClean="0">
                <a:latin typeface="휴먼옛체" pitchFamily="2" charset="-127"/>
                <a:ea typeface="휴먼옛체" pitchFamily="2" charset="-127"/>
              </a:rPr>
              <a:t>대구 글로벌게임센터</a:t>
            </a:r>
            <a:endParaRPr lang="ko-KR" altLang="en-US" sz="20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3600" dirty="0" smtClean="0">
                <a:latin typeface="휴먼옛체" pitchFamily="2" charset="-127"/>
                <a:ea typeface="휴먼옛체" pitchFamily="2" charset="-127"/>
              </a:rPr>
              <a:t>GMCC(</a:t>
            </a:r>
            <a:r>
              <a:rPr lang="ko-KR" altLang="en-US" sz="3600" dirty="0" smtClean="0">
                <a:latin typeface="휴먼옛체" pitchFamily="2" charset="-127"/>
                <a:ea typeface="휴먼옛체" pitchFamily="2" charset="-127"/>
              </a:rPr>
              <a:t>글로벌 진출 </a:t>
            </a:r>
            <a:r>
              <a:rPr lang="ko-KR" altLang="en-US" sz="3600" dirty="0" err="1" smtClean="0">
                <a:latin typeface="휴먼옛체" pitchFamily="2" charset="-127"/>
                <a:ea typeface="휴먼옛체" pitchFamily="2" charset="-127"/>
              </a:rPr>
              <a:t>퍼블리싱</a:t>
            </a:r>
            <a:r>
              <a:rPr lang="ko-KR" altLang="en-US" sz="3600" dirty="0" smtClean="0">
                <a:latin typeface="휴먼옛체" pitchFamily="2" charset="-127"/>
                <a:ea typeface="휴먼옛체" pitchFamily="2" charset="-127"/>
              </a:rPr>
              <a:t> 지원사업</a:t>
            </a:r>
            <a:r>
              <a:rPr lang="en-US" altLang="ko-KR" sz="3600" dirty="0" smtClean="0">
                <a:latin typeface="휴먼옛체" pitchFamily="2" charset="-127"/>
                <a:ea typeface="휴먼옛체" pitchFamily="2" charset="-127"/>
              </a:rPr>
              <a:t>)</a:t>
            </a:r>
            <a:r>
              <a:rPr lang="ko-KR" altLang="en-US" sz="3600" dirty="0" smtClean="0">
                <a:latin typeface="휴먼옛체" pitchFamily="2" charset="-127"/>
                <a:ea typeface="휴먼옛체" pitchFamily="2" charset="-127"/>
              </a:rPr>
              <a:t> </a:t>
            </a:r>
            <a:r>
              <a:rPr lang="en-US" altLang="ko-KR" sz="3600" dirty="0" smtClean="0">
                <a:latin typeface="휴먼옛체" pitchFamily="2" charset="-127"/>
                <a:ea typeface="휴먼옛체" pitchFamily="2" charset="-127"/>
              </a:rPr>
              <a:t>3</a:t>
            </a:r>
            <a:r>
              <a:rPr lang="ko-KR" altLang="en-US" sz="3600" smtClean="0">
                <a:latin typeface="휴먼옛체" pitchFamily="2" charset="-127"/>
                <a:ea typeface="휴먼옛체" pitchFamily="2" charset="-127"/>
              </a:rPr>
              <a:t>차 참가 </a:t>
            </a:r>
            <a:r>
              <a:rPr lang="ko-KR" altLang="en-US" sz="3600" dirty="0" smtClean="0">
                <a:latin typeface="휴먼옛체" pitchFamily="2" charset="-127"/>
                <a:ea typeface="휴먼옛체" pitchFamily="2" charset="-127"/>
              </a:rPr>
              <a:t>신청서</a:t>
            </a:r>
            <a:endParaRPr lang="ko-KR" altLang="en-US" sz="3600" dirty="0">
              <a:latin typeface="휴먼옛체" pitchFamily="2" charset="-127"/>
              <a:ea typeface="휴먼옛체" pitchFamily="2" charset="-127"/>
            </a:endParaRPr>
          </a:p>
        </p:txBody>
      </p:sp>
      <p:graphicFrame>
        <p:nvGraphicFramePr>
          <p:cNvPr id="6" name="Group 16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575074"/>
              </p:ext>
            </p:extLst>
          </p:nvPr>
        </p:nvGraphicFramePr>
        <p:xfrm>
          <a:off x="251520" y="1801533"/>
          <a:ext cx="8640960" cy="3715699"/>
        </p:xfrm>
        <a:graphic>
          <a:graphicData uri="http://schemas.openxmlformats.org/drawingml/2006/table">
            <a:tbl>
              <a:tblPr/>
              <a:tblGrid>
                <a:gridCol w="1566174"/>
                <a:gridCol w="2617791"/>
                <a:gridCol w="1774697"/>
                <a:gridCol w="2682298"/>
              </a:tblGrid>
              <a:tr h="4993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기업명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한글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 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기업명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영문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 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66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주    소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 (     -     )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66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대표자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연락처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이메일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66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신청인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담당자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연락처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/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이메일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3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신청 권역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국가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희망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퍼블리셔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0120">
                <a:tc gridSpan="4">
                  <a:txBody>
                    <a:bodyPr/>
                    <a:lstStyle/>
                    <a:p>
                      <a:pPr marL="342900" indent="-342900" algn="l">
                        <a:lnSpc>
                          <a:spcPct val="100000"/>
                        </a:lnSpc>
                        <a:buFont typeface="Wingdings" pitchFamily="2" charset="2"/>
                        <a:buNone/>
                      </a:pPr>
                      <a:r>
                        <a:rPr lang="ko-KR" altLang="en-US" sz="1800" b="1" dirty="0" smtClean="0"/>
                        <a:t>                                                                                            기      업      명  </a:t>
                      </a:r>
                      <a:r>
                        <a:rPr lang="en-US" altLang="ko-KR" sz="1800" b="1" dirty="0" smtClean="0"/>
                        <a:t>(</a:t>
                      </a:r>
                      <a:r>
                        <a:rPr lang="ko-KR" altLang="en-US" sz="1800" b="1" dirty="0" smtClean="0"/>
                        <a:t>인</a:t>
                      </a:r>
                      <a:r>
                        <a:rPr lang="en-US" altLang="ko-KR" sz="1800" b="1" dirty="0" smtClean="0"/>
                        <a:t>)</a:t>
                      </a:r>
                    </a:p>
                    <a:p>
                      <a:pPr marL="342900" indent="-342900" algn="l">
                        <a:lnSpc>
                          <a:spcPct val="200000"/>
                        </a:lnSpc>
                        <a:buFont typeface="Wingdings" pitchFamily="2" charset="2"/>
                        <a:buNone/>
                      </a:pPr>
                      <a:r>
                        <a:rPr lang="en-US" altLang="ko-KR" sz="1800" b="1" dirty="0" smtClean="0"/>
                        <a:t>                                                                                                        2015. 00.00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1691680" y="5734997"/>
            <a:ext cx="5256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altLang="ko-KR" sz="2800" b="1" dirty="0">
                <a:solidFill>
                  <a:srgbClr val="FF0000"/>
                </a:solidFill>
                <a:latin typeface="돋움" pitchFamily="50" charset="-127"/>
              </a:rPr>
              <a:t>(</a:t>
            </a:r>
            <a:r>
              <a:rPr kumimoji="0" lang="ko-KR" altLang="en-US" sz="2800" b="1" dirty="0">
                <a:solidFill>
                  <a:srgbClr val="FF0000"/>
                </a:solidFill>
                <a:latin typeface="돋움" pitchFamily="50" charset="-127"/>
              </a:rPr>
              <a:t>신청사 </a:t>
            </a:r>
            <a:r>
              <a:rPr kumimoji="0" lang="en-US" altLang="ko-KR" sz="2800" b="1" dirty="0">
                <a:solidFill>
                  <a:srgbClr val="FF0000"/>
                </a:solidFill>
                <a:latin typeface="돋움" pitchFamily="50" charset="-127"/>
              </a:rPr>
              <a:t>CI 50kb </a:t>
            </a:r>
            <a:r>
              <a:rPr kumimoji="0" lang="ko-KR" altLang="en-US" sz="2800" b="1" dirty="0">
                <a:solidFill>
                  <a:srgbClr val="FF0000"/>
                </a:solidFill>
                <a:latin typeface="돋움" pitchFamily="50" charset="-127"/>
              </a:rPr>
              <a:t>이하</a:t>
            </a:r>
            <a:r>
              <a:rPr kumimoji="0" lang="en-US" altLang="ko-KR" sz="2800" b="1" dirty="0">
                <a:solidFill>
                  <a:srgbClr val="FF0000"/>
                </a:solidFill>
                <a:latin typeface="돋움" pitchFamily="50" charset="-127"/>
              </a:rPr>
              <a:t>)</a:t>
            </a:r>
            <a:endParaRPr kumimoji="0" lang="en-US" altLang="ko-KR" sz="2800" dirty="0">
              <a:solidFill>
                <a:srgbClr val="FF0000"/>
              </a:solidFill>
              <a:latin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028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3" name="Rectangle 2050"/>
          <p:cNvSpPr>
            <a:spLocks noChangeArrowheads="1"/>
          </p:cNvSpPr>
          <p:nvPr/>
        </p:nvSpPr>
        <p:spPr bwMode="auto">
          <a:xfrm>
            <a:off x="971550" y="692150"/>
            <a:ext cx="7200900" cy="3810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r>
              <a:rPr lang="en-US" altLang="ko-KR" sz="2400" b="1" dirty="0">
                <a:solidFill>
                  <a:srgbClr val="540124"/>
                </a:solidFill>
              </a:rPr>
              <a:t>Contents</a:t>
            </a:r>
          </a:p>
        </p:txBody>
      </p:sp>
      <p:sp>
        <p:nvSpPr>
          <p:cNvPr id="26" name="Rectangle 2050"/>
          <p:cNvSpPr>
            <a:spLocks noChangeArrowheads="1"/>
          </p:cNvSpPr>
          <p:nvPr/>
        </p:nvSpPr>
        <p:spPr bwMode="auto">
          <a:xfrm>
            <a:off x="971600" y="1607840"/>
            <a:ext cx="7200900" cy="381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r>
              <a:rPr lang="en-US" altLang="ko-KR" sz="2400" b="1" dirty="0" smtClean="0">
                <a:solidFill>
                  <a:srgbClr val="540124"/>
                </a:solidFill>
              </a:rPr>
              <a:t>1. </a:t>
            </a:r>
            <a:r>
              <a:rPr lang="ko-KR" altLang="en-US" sz="2400" b="1" dirty="0" smtClean="0">
                <a:solidFill>
                  <a:srgbClr val="540124"/>
                </a:solidFill>
              </a:rPr>
              <a:t>회사 소개</a:t>
            </a:r>
            <a:endParaRPr lang="en-US" altLang="ko-KR" sz="2400" b="1" dirty="0">
              <a:solidFill>
                <a:srgbClr val="540124"/>
              </a:solidFill>
            </a:endParaRPr>
          </a:p>
        </p:txBody>
      </p:sp>
      <p:sp>
        <p:nvSpPr>
          <p:cNvPr id="27" name="Rectangle 2050"/>
          <p:cNvSpPr>
            <a:spLocks noChangeArrowheads="1"/>
          </p:cNvSpPr>
          <p:nvPr/>
        </p:nvSpPr>
        <p:spPr bwMode="auto">
          <a:xfrm>
            <a:off x="971600" y="2327920"/>
            <a:ext cx="7200900" cy="381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r>
              <a:rPr lang="en-US" altLang="ko-KR" sz="2400" b="1" dirty="0" smtClean="0">
                <a:solidFill>
                  <a:srgbClr val="540124"/>
                </a:solidFill>
              </a:rPr>
              <a:t>2. </a:t>
            </a:r>
            <a:r>
              <a:rPr lang="ko-KR" altLang="en-US" sz="2400" b="1" dirty="0" smtClean="0">
                <a:solidFill>
                  <a:srgbClr val="540124"/>
                </a:solidFill>
              </a:rPr>
              <a:t>경영진 및 핵심개발인력 소개</a:t>
            </a:r>
            <a:endParaRPr lang="en-US" altLang="ko-KR" sz="2400" b="1" dirty="0">
              <a:solidFill>
                <a:srgbClr val="540124"/>
              </a:solidFill>
            </a:endParaRPr>
          </a:p>
        </p:txBody>
      </p:sp>
      <p:sp>
        <p:nvSpPr>
          <p:cNvPr id="28" name="Rectangle 2050"/>
          <p:cNvSpPr>
            <a:spLocks noChangeArrowheads="1"/>
          </p:cNvSpPr>
          <p:nvPr/>
        </p:nvSpPr>
        <p:spPr bwMode="auto">
          <a:xfrm>
            <a:off x="971600" y="3048000"/>
            <a:ext cx="7200900" cy="381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r>
              <a:rPr lang="en-US" altLang="ko-KR" sz="2400" b="1" dirty="0" smtClean="0">
                <a:solidFill>
                  <a:srgbClr val="540124"/>
                </a:solidFill>
              </a:rPr>
              <a:t>3. </a:t>
            </a:r>
            <a:r>
              <a:rPr lang="ko-KR" altLang="en-US" sz="2400" b="1" dirty="0" smtClean="0">
                <a:solidFill>
                  <a:srgbClr val="540124"/>
                </a:solidFill>
              </a:rPr>
              <a:t>게임 소개</a:t>
            </a:r>
            <a:endParaRPr lang="en-US" altLang="ko-KR" sz="2400" b="1" dirty="0">
              <a:solidFill>
                <a:srgbClr val="540124"/>
              </a:solidFill>
            </a:endParaRPr>
          </a:p>
        </p:txBody>
      </p:sp>
      <p:sp>
        <p:nvSpPr>
          <p:cNvPr id="29" name="Rectangle 2050"/>
          <p:cNvSpPr>
            <a:spLocks noChangeArrowheads="1"/>
          </p:cNvSpPr>
          <p:nvPr/>
        </p:nvSpPr>
        <p:spPr bwMode="auto">
          <a:xfrm>
            <a:off x="971600" y="3768080"/>
            <a:ext cx="7200900" cy="381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r>
              <a:rPr lang="en-US" altLang="ko-KR" sz="2400" b="1" dirty="0" smtClean="0">
                <a:solidFill>
                  <a:srgbClr val="540124"/>
                </a:solidFill>
              </a:rPr>
              <a:t>4. </a:t>
            </a:r>
            <a:r>
              <a:rPr lang="ko-KR" altLang="en-US" sz="2400" b="1" dirty="0" smtClean="0">
                <a:solidFill>
                  <a:srgbClr val="540124"/>
                </a:solidFill>
              </a:rPr>
              <a:t>게임 사양정보</a:t>
            </a:r>
            <a:endParaRPr lang="en-US" altLang="ko-KR" sz="2400" b="1" dirty="0">
              <a:solidFill>
                <a:srgbClr val="54012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595444"/>
              </p:ext>
            </p:extLst>
          </p:nvPr>
        </p:nvGraphicFramePr>
        <p:xfrm>
          <a:off x="251520" y="919531"/>
          <a:ext cx="8640959" cy="2664294"/>
        </p:xfrm>
        <a:graphic>
          <a:graphicData uri="http://schemas.openxmlformats.org/drawingml/2006/table">
            <a:tbl>
              <a:tblPr/>
              <a:tblGrid>
                <a:gridCol w="1614409"/>
                <a:gridCol w="1453619"/>
                <a:gridCol w="2261186"/>
                <a:gridCol w="1292106"/>
                <a:gridCol w="2019639"/>
              </a:tblGrid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신청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업체명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대표자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O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홈페이지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702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신청 업체 현황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설립년도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20XX.XX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종업원수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명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0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사업자번호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자본금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2014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 매출액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2013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 매출액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원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신청 업체 담당자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담당자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000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직책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전화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핸드폰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　</a:t>
                      </a: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0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E-Mail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266251"/>
              </p:ext>
            </p:extLst>
          </p:nvPr>
        </p:nvGraphicFramePr>
        <p:xfrm>
          <a:off x="251520" y="3717032"/>
          <a:ext cx="8640960" cy="2592288"/>
        </p:xfrm>
        <a:graphic>
          <a:graphicData uri="http://schemas.openxmlformats.org/drawingml/2006/table">
            <a:tbl>
              <a:tblPr/>
              <a:tblGrid>
                <a:gridCol w="1614409"/>
                <a:gridCol w="7026551"/>
              </a:tblGrid>
              <a:tr h="25922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회사 연혁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및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개발 연혁</a:t>
                      </a: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(2014, 2013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연도 역순으로 기입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작성 예</a:t>
                      </a:r>
                      <a:r>
                        <a:rPr lang="en-US" altLang="ko-KR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r>
                        <a:rPr lang="en-US" altLang="ko-KR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2014.04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iOS  2012</a:t>
                      </a:r>
                      <a:r>
                        <a:rPr lang="ko-KR" altLang="en-US" sz="1200" b="1" baseline="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ㅇㅇㅇㅇㅇㅇ</a:t>
                      </a:r>
                      <a:r>
                        <a:rPr lang="ko-KR" altLang="en-US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r>
                        <a:rPr lang="ko-KR" altLang="en-US" sz="1200" b="1" baseline="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앱스토어</a:t>
                      </a:r>
                      <a:r>
                        <a:rPr lang="ko-KR" altLang="en-US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출시</a:t>
                      </a:r>
                      <a:endParaRPr lang="en-US" altLang="ko-KR" sz="1200" b="1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2014.05 </a:t>
                      </a:r>
                      <a:r>
                        <a:rPr lang="ko-KR" altLang="en-US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국내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AD </a:t>
                      </a:r>
                      <a:r>
                        <a:rPr lang="ko-KR" altLang="en-US" sz="1200" b="1" baseline="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ㅇㅇㅇㅇㅇ</a:t>
                      </a:r>
                      <a:r>
                        <a:rPr lang="ko-KR" altLang="en-US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T-Store </a:t>
                      </a:r>
                      <a:r>
                        <a:rPr lang="ko-KR" altLang="en-US" sz="12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출시</a:t>
                      </a:r>
                      <a:endParaRPr lang="en-US" altLang="ko-KR" sz="1200" b="1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200" b="1" dirty="0" smtClean="0"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5832" marR="5832" marT="5832" marB="0" anchor="ctr" horzOverflow="overflow">
                    <a:lnL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1. </a:t>
            </a:r>
            <a:r>
              <a:rPr lang="ko-KR" altLang="en-US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회</a:t>
            </a:r>
            <a:r>
              <a:rPr lang="ko-KR" altLang="en-US" sz="16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사</a:t>
            </a:r>
            <a:r>
              <a:rPr lang="ko-KR" altLang="en-US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소개</a:t>
            </a:r>
            <a:endParaRPr kumimoji="1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912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</a:t>
            </a:r>
            <a:r>
              <a:rPr lang="en-US" altLang="ko-KR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 </a:t>
            </a:r>
            <a:r>
              <a:rPr lang="ko-KR" altLang="en-US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경영진 및 핵심개발 인력 소개</a:t>
            </a:r>
            <a:r>
              <a:rPr lang="en-US" altLang="ko-KR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학력</a:t>
            </a:r>
            <a:r>
              <a:rPr lang="en-US" altLang="ko-KR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경력</a:t>
            </a:r>
            <a:r>
              <a:rPr lang="en-US" altLang="ko-KR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)</a:t>
            </a:r>
            <a:endParaRPr kumimoji="1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9047"/>
              </p:ext>
            </p:extLst>
          </p:nvPr>
        </p:nvGraphicFramePr>
        <p:xfrm>
          <a:off x="230832" y="908720"/>
          <a:ext cx="8661648" cy="5400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0247"/>
                <a:gridCol w="1729235"/>
                <a:gridCol w="5112166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돋움" pitchFamily="50" charset="-127"/>
                          <a:ea typeface="돋움" pitchFamily="50" charset="-127"/>
                        </a:rPr>
                        <a:t>성명</a:t>
                      </a:r>
                      <a:endParaRPr lang="ko-KR" altLang="en-US" sz="16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돋움" pitchFamily="50" charset="-127"/>
                          <a:ea typeface="돋움" pitchFamily="50" charset="-127"/>
                        </a:rPr>
                        <a:t>담당업무</a:t>
                      </a:r>
                      <a:endParaRPr lang="ko-KR" altLang="en-US" sz="16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돋움" pitchFamily="50" charset="-127"/>
                          <a:ea typeface="돋움" pitchFamily="50" charset="-127"/>
                        </a:rPr>
                        <a:t>주요약력</a:t>
                      </a:r>
                      <a:endParaRPr lang="ko-KR" altLang="en-US" sz="16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789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000</a:t>
                      </a:r>
                      <a:endParaRPr lang="ko-KR" altLang="en-US" sz="16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대표</a:t>
                      </a:r>
                      <a:endParaRPr lang="ko-KR" altLang="en-US" sz="16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00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대학교 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과 졸업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년도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</a:p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▪㈜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XXX 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총괄팀장</a:t>
                      </a:r>
                      <a:endParaRPr lang="en-US" altLang="ko-KR" sz="1200" b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(0000.00~0000.00)</a:t>
                      </a:r>
                      <a:endParaRPr lang="ko-KR" altLang="en-US" sz="1200" b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▪게임경력 총 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0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년</a:t>
                      </a:r>
                      <a:endParaRPr lang="en-US" altLang="ko-KR" sz="1200" b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(0000.00~0000.00)</a:t>
                      </a:r>
                    </a:p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▪주요 참여 게임</a:t>
                      </a:r>
                      <a:endParaRPr lang="en-US" altLang="ko-KR" sz="1200" b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- XXX 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게임 시나리오 담당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(0000.00~0000.00)</a:t>
                      </a:r>
                    </a:p>
                    <a:p>
                      <a:pPr algn="l" latinLnBrk="1"/>
                      <a:r>
                        <a:rPr lang="en-US" altLang="ko-KR" sz="1200" b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- </a:t>
                      </a:r>
                      <a:r>
                        <a:rPr lang="ko-KR" altLang="en-US" sz="1200" b="0" baseline="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ㅁㅁㅁ게임</a:t>
                      </a:r>
                      <a:r>
                        <a:rPr lang="ko-KR" altLang="en-US" sz="1200" b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총괄 기획 담당</a:t>
                      </a:r>
                      <a:endParaRPr lang="en-US" altLang="ko-KR" sz="1200" b="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(0000.00~0000.00)</a:t>
                      </a:r>
                    </a:p>
                  </a:txBody>
                  <a:tcPr anchor="ctr"/>
                </a:tc>
              </a:tr>
              <a:tr h="6789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000</a:t>
                      </a:r>
                      <a:endParaRPr lang="ko-KR" altLang="en-US" sz="16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총괄기획</a:t>
                      </a:r>
                      <a:endParaRPr lang="ko-KR" altLang="en-US" sz="16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00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대학교 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과 졸업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년도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</a:p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▪㈜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XXX 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총괄팀장</a:t>
                      </a:r>
                      <a:endParaRPr lang="en-US" altLang="ko-KR" sz="1200" b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(0000.00~0000.00)</a:t>
                      </a:r>
                      <a:endParaRPr lang="ko-KR" altLang="en-US" sz="1200" b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▪게임경력 총 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0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년</a:t>
                      </a:r>
                      <a:endParaRPr lang="en-US" altLang="ko-KR" sz="1200" b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(0000.00~0000.00)</a:t>
                      </a:r>
                    </a:p>
                    <a:p>
                      <a:pPr algn="l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▪주요 참여 게임</a:t>
                      </a:r>
                      <a:endParaRPr lang="en-US" altLang="ko-KR" sz="1200" b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- XXX 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게임 시나리오 담당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(0000.00~0000.00)</a:t>
                      </a:r>
                    </a:p>
                    <a:p>
                      <a:pPr algn="l" latinLnBrk="1"/>
                      <a:r>
                        <a:rPr lang="en-US" altLang="ko-KR" sz="1200" b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- </a:t>
                      </a:r>
                      <a:r>
                        <a:rPr lang="ko-KR" altLang="en-US" sz="1200" b="0" baseline="0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ㅁㅁㅁ게임</a:t>
                      </a:r>
                      <a:r>
                        <a:rPr lang="ko-KR" altLang="en-US" sz="1200" b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총괄 기획 담당</a:t>
                      </a:r>
                      <a:endParaRPr lang="en-US" altLang="ko-KR" sz="1200" b="0" baseline="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(0000.00~0000.00)</a:t>
                      </a:r>
                    </a:p>
                  </a:txBody>
                  <a:tcPr anchor="ctr"/>
                </a:tc>
              </a:tr>
              <a:tr h="845760"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395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3. </a:t>
            </a:r>
            <a:r>
              <a:rPr lang="ko-KR" altLang="en-US" sz="1600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게임 소개</a:t>
            </a:r>
            <a:endParaRPr kumimoji="1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251520" y="908050"/>
            <a:ext cx="59769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kumimoji="0" lang="en-US" altLang="ko-KR" sz="2000" b="1" dirty="0" smtClean="0">
                <a:latin typeface="돋움" pitchFamily="50" charset="-127"/>
                <a:ea typeface="돋움" pitchFamily="50" charset="-127"/>
              </a:rPr>
              <a:t>I.</a:t>
            </a:r>
            <a:r>
              <a:rPr kumimoji="0" lang="ko-KR" altLang="en-US" sz="2000" b="1" dirty="0" smtClean="0">
                <a:latin typeface="돋움" pitchFamily="50" charset="-127"/>
                <a:ea typeface="돋움" pitchFamily="50" charset="-127"/>
              </a:rPr>
              <a:t>게임 개요</a:t>
            </a:r>
            <a:endParaRPr kumimoji="0" lang="ko-KR" altLang="en-US" sz="2000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1520" y="1773238"/>
            <a:ext cx="3024188" cy="38163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게임 대표 이미지 삽입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525739"/>
              </p:ext>
            </p:extLst>
          </p:nvPr>
        </p:nvGraphicFramePr>
        <p:xfrm>
          <a:off x="3635896" y="908720"/>
          <a:ext cx="5256584" cy="5400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3602"/>
                <a:gridCol w="3692982"/>
              </a:tblGrid>
              <a:tr h="3156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돋움" pitchFamily="50" charset="-127"/>
                          <a:ea typeface="돋움" pitchFamily="50" charset="-127"/>
                        </a:rPr>
                        <a:t>게임명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한글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286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돋움" pitchFamily="50" charset="-127"/>
                          <a:ea typeface="돋움" pitchFamily="50" charset="-127"/>
                        </a:rPr>
                        <a:t>게임명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영문</a:t>
                      </a:r>
                      <a:r>
                        <a:rPr lang="en-US" altLang="ko-KR" sz="14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286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지원 플랫폼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  <a:r>
                        <a:rPr lang="en-US" altLang="ko-KR" sz="1400" b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iOS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AD</a:t>
                      </a:r>
                      <a:r>
                        <a:rPr lang="en-US" altLang="ko-KR" sz="1400" b="1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Etc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286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장르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286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용량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약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XX</a:t>
                      </a:r>
                      <a:r>
                        <a:rPr lang="en-US" altLang="ko-KR" sz="1400" b="1" baseline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MB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286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개발완료 예정일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)2014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년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6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월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286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국내 출시</a:t>
                      </a:r>
                      <a:r>
                        <a:rPr lang="ko-KR" altLang="en-US" sz="1400" b="1" baseline="0" dirty="0" smtClean="0">
                          <a:latin typeface="돋움" pitchFamily="50" charset="-127"/>
                          <a:ea typeface="돋움" pitchFamily="50" charset="-127"/>
                        </a:rPr>
                        <a:t> 여부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해당 없음 또는 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T-Store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만 출시 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/>
                </a:tc>
              </a:tr>
              <a:tr h="3286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지원언어</a:t>
                      </a:r>
                      <a:endParaRPr lang="ko-KR" altLang="en-US" sz="14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예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한국어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영어</a:t>
                      </a:r>
                    </a:p>
                  </a:txBody>
                  <a:tcPr anchor="ctr"/>
                </a:tc>
              </a:tr>
              <a:tr h="27843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돋움" pitchFamily="50" charset="-127"/>
                          <a:ea typeface="돋움" pitchFamily="50" charset="-127"/>
                        </a:rPr>
                        <a:t>게임 내용</a:t>
                      </a:r>
                      <a:endParaRPr lang="en-US" altLang="ko-KR" sz="14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1400" b="1" dirty="0" err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간략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 소개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, 200</a:t>
                      </a:r>
                      <a:r>
                        <a:rPr lang="ko-KR" altLang="en-US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자 내</a:t>
                      </a:r>
                      <a:r>
                        <a:rPr lang="en-US" altLang="ko-KR" sz="14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>
                            <a:lumMod val="75000"/>
                          </a:schemeClr>
                        </a:solidFill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866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CEAF407-CADB-4B44-8C71-EC2F47F617F4}" type="slidenum">
              <a:rPr lang="en-US" altLang="ko-KR" smtClean="0"/>
              <a:pPr/>
              <a:t>6</a:t>
            </a:fld>
            <a:endParaRPr lang="en-US" altLang="ko-KR" smtClean="0"/>
          </a:p>
        </p:txBody>
      </p:sp>
      <p:sp>
        <p:nvSpPr>
          <p:cNvPr id="6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0" algn="l">
              <a:spcBef>
                <a:spcPct val="0"/>
              </a:spcBef>
              <a:defRPr/>
            </a:pPr>
            <a:r>
              <a:rPr lang="en-US" altLang="ko-KR" sz="1600" b="1" kern="0" dirty="0">
                <a:solidFill>
                  <a:schemeClr val="bg1"/>
                </a:solidFill>
              </a:rPr>
              <a:t>3. </a:t>
            </a:r>
            <a:r>
              <a:rPr lang="ko-KR" altLang="en-US" sz="1600" b="1" kern="0" dirty="0" smtClean="0">
                <a:solidFill>
                  <a:schemeClr val="bg1"/>
                </a:solidFill>
              </a:rPr>
              <a:t>게임 소개</a:t>
            </a:r>
            <a:endParaRPr lang="en-US" altLang="ko-KR" sz="1600" b="1" kern="0" dirty="0">
              <a:solidFill>
                <a:schemeClr val="bg1"/>
              </a:solidFill>
            </a:endParaRPr>
          </a:p>
        </p:txBody>
      </p:sp>
      <p:graphicFrame>
        <p:nvGraphicFramePr>
          <p:cNvPr id="9" name="Group 16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326715"/>
              </p:ext>
            </p:extLst>
          </p:nvPr>
        </p:nvGraphicFramePr>
        <p:xfrm>
          <a:off x="251520" y="908720"/>
          <a:ext cx="8640960" cy="532859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04056">
                <a:tc>
                  <a:txBody>
                    <a:bodyPr/>
                    <a:lstStyle/>
                    <a:p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II.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기획 의도</a:t>
                      </a:r>
                      <a:endParaRPr kumimoji="0" lang="ko-KR" altLang="en-US" sz="20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4536">
                <a:tc>
                  <a:txBody>
                    <a:bodyPr/>
                    <a:lstStyle/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endParaRPr kumimoji="0" lang="en-US" altLang="ko-KR" sz="20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BCC45C4-63D7-4463-B03E-EA9A763DD536}" type="slidenum">
              <a:rPr lang="en-US" altLang="ko-KR" smtClean="0"/>
              <a:pPr/>
              <a:t>7</a:t>
            </a:fld>
            <a:endParaRPr lang="en-US" altLang="ko-KR" smtClean="0"/>
          </a:p>
        </p:txBody>
      </p:sp>
      <p:sp>
        <p:nvSpPr>
          <p:cNvPr id="6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0" algn="l">
              <a:spcBef>
                <a:spcPct val="0"/>
              </a:spcBef>
              <a:defRPr/>
            </a:pPr>
            <a:r>
              <a:rPr lang="en-US" altLang="ko-KR" sz="1600" b="1" kern="0" dirty="0">
                <a:solidFill>
                  <a:schemeClr val="bg1"/>
                </a:solidFill>
              </a:rPr>
              <a:t>3. </a:t>
            </a:r>
            <a:r>
              <a:rPr lang="ko-KR" altLang="en-US" sz="1600" b="1" kern="0" dirty="0" smtClean="0">
                <a:solidFill>
                  <a:schemeClr val="bg1"/>
                </a:solidFill>
              </a:rPr>
              <a:t>게임 소개</a:t>
            </a:r>
            <a:endParaRPr lang="en-US" altLang="ko-KR" sz="1600" b="1" kern="0" dirty="0">
              <a:solidFill>
                <a:schemeClr val="bg1"/>
              </a:solidFill>
            </a:endParaRPr>
          </a:p>
        </p:txBody>
      </p:sp>
      <p:graphicFrame>
        <p:nvGraphicFramePr>
          <p:cNvPr id="8" name="Group 16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082729"/>
              </p:ext>
            </p:extLst>
          </p:nvPr>
        </p:nvGraphicFramePr>
        <p:xfrm>
          <a:off x="251520" y="908720"/>
          <a:ext cx="8640960" cy="532859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04056">
                <a:tc>
                  <a:txBody>
                    <a:bodyPr/>
                    <a:lstStyle/>
                    <a:p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III.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게임 특징</a:t>
                      </a:r>
                      <a:endParaRPr kumimoji="0" lang="ko-KR" altLang="en-US" sz="20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4536">
                <a:tc>
                  <a:txBody>
                    <a:bodyPr/>
                    <a:lstStyle/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endParaRPr kumimoji="0" lang="en-US" altLang="ko-KR" sz="20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BCC45C4-63D7-4463-B03E-EA9A763DD536}" type="slidenum">
              <a:rPr lang="en-US" altLang="ko-KR" smtClean="0"/>
              <a:pPr/>
              <a:t>8</a:t>
            </a:fld>
            <a:endParaRPr lang="en-US" altLang="ko-KR" smtClean="0"/>
          </a:p>
        </p:txBody>
      </p:sp>
      <p:sp>
        <p:nvSpPr>
          <p:cNvPr id="6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0" algn="l">
              <a:spcBef>
                <a:spcPct val="0"/>
              </a:spcBef>
              <a:defRPr/>
            </a:pPr>
            <a:r>
              <a:rPr lang="en-US" altLang="ko-KR" sz="1600" b="1" kern="0" dirty="0">
                <a:solidFill>
                  <a:schemeClr val="bg1"/>
                </a:solidFill>
              </a:rPr>
              <a:t>3. </a:t>
            </a:r>
            <a:r>
              <a:rPr lang="ko-KR" altLang="en-US" sz="1600" b="1" kern="0" dirty="0" smtClean="0">
                <a:solidFill>
                  <a:schemeClr val="bg1"/>
                </a:solidFill>
              </a:rPr>
              <a:t>게임 소개</a:t>
            </a:r>
            <a:endParaRPr lang="en-US" altLang="ko-KR" sz="1600" b="1" kern="0" dirty="0">
              <a:solidFill>
                <a:schemeClr val="bg1"/>
              </a:solidFill>
            </a:endParaRPr>
          </a:p>
        </p:txBody>
      </p:sp>
      <p:graphicFrame>
        <p:nvGraphicFramePr>
          <p:cNvPr id="8" name="Group 16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589015"/>
              </p:ext>
            </p:extLst>
          </p:nvPr>
        </p:nvGraphicFramePr>
        <p:xfrm>
          <a:off x="251520" y="908720"/>
          <a:ext cx="8640960" cy="532859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04056">
                <a:tc>
                  <a:txBody>
                    <a:bodyPr/>
                    <a:lstStyle/>
                    <a:p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IV.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게임 방법</a:t>
                      </a:r>
                      <a:endParaRPr kumimoji="0" lang="ko-KR" altLang="en-US" sz="20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4536">
                <a:tc>
                  <a:txBody>
                    <a:bodyPr/>
                    <a:lstStyle/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endParaRPr kumimoji="0" lang="en-US" altLang="ko-KR" sz="20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788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BCC45C4-63D7-4463-B03E-EA9A763DD536}" type="slidenum">
              <a:rPr lang="en-US" altLang="ko-KR" smtClean="0"/>
              <a:pPr/>
              <a:t>9</a:t>
            </a:fld>
            <a:endParaRPr lang="en-US" altLang="ko-KR" smtClean="0"/>
          </a:p>
        </p:txBody>
      </p:sp>
      <p:sp>
        <p:nvSpPr>
          <p:cNvPr id="6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0" algn="l">
              <a:spcBef>
                <a:spcPct val="0"/>
              </a:spcBef>
              <a:defRPr/>
            </a:pPr>
            <a:r>
              <a:rPr lang="en-US" altLang="ko-KR" sz="1600" b="1" kern="0" dirty="0">
                <a:solidFill>
                  <a:schemeClr val="bg1"/>
                </a:solidFill>
              </a:rPr>
              <a:t>3. </a:t>
            </a:r>
            <a:r>
              <a:rPr lang="ko-KR" altLang="en-US" sz="1600" b="1" kern="0" dirty="0" smtClean="0">
                <a:solidFill>
                  <a:schemeClr val="bg1"/>
                </a:solidFill>
              </a:rPr>
              <a:t>게임 소개</a:t>
            </a:r>
            <a:endParaRPr lang="en-US" altLang="ko-KR" sz="1600" b="1" kern="0" dirty="0">
              <a:solidFill>
                <a:schemeClr val="bg1"/>
              </a:solidFill>
            </a:endParaRPr>
          </a:p>
        </p:txBody>
      </p:sp>
      <p:graphicFrame>
        <p:nvGraphicFramePr>
          <p:cNvPr id="8" name="Group 16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380990"/>
              </p:ext>
            </p:extLst>
          </p:nvPr>
        </p:nvGraphicFramePr>
        <p:xfrm>
          <a:off x="251520" y="908720"/>
          <a:ext cx="8640960" cy="532859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04056">
                <a:tc>
                  <a:txBody>
                    <a:bodyPr/>
                    <a:lstStyle/>
                    <a:p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V.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게임 소개</a:t>
                      </a: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최대 </a:t>
                      </a: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5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페이지 까지</a:t>
                      </a: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kumimoji="0" lang="ko-KR" altLang="en-US" sz="20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4536">
                <a:tc>
                  <a:txBody>
                    <a:bodyPr/>
                    <a:lstStyle/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endParaRPr kumimoji="0" lang="en-US" altLang="ko-KR" sz="20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834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BCC45C4-63D7-4463-B03E-EA9A763DD536}" type="slidenum">
              <a:rPr lang="en-US" altLang="ko-KR" smtClean="0"/>
              <a:pPr/>
              <a:t>10</a:t>
            </a:fld>
            <a:endParaRPr lang="en-US" altLang="ko-KR" smtClean="0"/>
          </a:p>
        </p:txBody>
      </p:sp>
      <p:sp>
        <p:nvSpPr>
          <p:cNvPr id="6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0" algn="l">
              <a:spcBef>
                <a:spcPct val="0"/>
              </a:spcBef>
              <a:defRPr/>
            </a:pPr>
            <a:r>
              <a:rPr lang="en-US" altLang="ko-KR" sz="1600" b="1" kern="0" dirty="0">
                <a:solidFill>
                  <a:schemeClr val="bg1"/>
                </a:solidFill>
              </a:rPr>
              <a:t>3. </a:t>
            </a:r>
            <a:r>
              <a:rPr lang="ko-KR" altLang="en-US" sz="1600" b="1" kern="0" dirty="0" smtClean="0">
                <a:solidFill>
                  <a:schemeClr val="bg1"/>
                </a:solidFill>
              </a:rPr>
              <a:t>게임 소개</a:t>
            </a:r>
            <a:endParaRPr lang="en-US" altLang="ko-KR" sz="1600" b="1" kern="0" dirty="0">
              <a:solidFill>
                <a:schemeClr val="bg1"/>
              </a:solidFill>
            </a:endParaRPr>
          </a:p>
        </p:txBody>
      </p:sp>
      <p:graphicFrame>
        <p:nvGraphicFramePr>
          <p:cNvPr id="8" name="Group 16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263552"/>
              </p:ext>
            </p:extLst>
          </p:nvPr>
        </p:nvGraphicFramePr>
        <p:xfrm>
          <a:off x="251520" y="908720"/>
          <a:ext cx="8640960" cy="532859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04056">
                <a:tc>
                  <a:txBody>
                    <a:bodyPr/>
                    <a:lstStyle/>
                    <a:p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VI. 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아이템 리스트</a:t>
                      </a: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사업화 모델 제시</a:t>
                      </a: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kumimoji="0" lang="ko-KR" altLang="en-US" sz="2000" b="1" dirty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4536">
                <a:tc>
                  <a:txBody>
                    <a:bodyPr/>
                    <a:lstStyle/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  <a:endParaRPr kumimoji="0" lang="en-US" altLang="ko-KR" sz="20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▪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06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BCC45C4-63D7-4463-B03E-EA9A763DD536}" type="slidenum">
              <a:rPr lang="en-US" altLang="ko-KR" smtClean="0"/>
              <a:pPr/>
              <a:t>11</a:t>
            </a:fld>
            <a:endParaRPr lang="en-US" altLang="ko-KR" smtClean="0"/>
          </a:p>
        </p:txBody>
      </p:sp>
      <p:sp>
        <p:nvSpPr>
          <p:cNvPr id="6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lvl="0" algn="l">
              <a:spcBef>
                <a:spcPct val="0"/>
              </a:spcBef>
              <a:defRPr/>
            </a:pPr>
            <a:r>
              <a:rPr lang="en-US" altLang="ko-KR" sz="1600" b="1" kern="0" dirty="0">
                <a:solidFill>
                  <a:schemeClr val="bg1"/>
                </a:solidFill>
              </a:rPr>
              <a:t>3. </a:t>
            </a:r>
            <a:r>
              <a:rPr lang="ko-KR" altLang="en-US" sz="1600" b="1" kern="0" dirty="0" smtClean="0">
                <a:solidFill>
                  <a:schemeClr val="bg1"/>
                </a:solidFill>
              </a:rPr>
              <a:t>게임 소개</a:t>
            </a:r>
            <a:endParaRPr lang="en-US" altLang="ko-KR" sz="1600" b="1" kern="0" dirty="0">
              <a:solidFill>
                <a:schemeClr val="bg1"/>
              </a:solidFill>
            </a:endParaRPr>
          </a:p>
        </p:txBody>
      </p:sp>
      <p:graphicFrame>
        <p:nvGraphicFramePr>
          <p:cNvPr id="8" name="Group 16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647742"/>
              </p:ext>
            </p:extLst>
          </p:nvPr>
        </p:nvGraphicFramePr>
        <p:xfrm>
          <a:off x="251520" y="908720"/>
          <a:ext cx="8640960" cy="504056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0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VII. 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게임 </a:t>
                      </a:r>
                      <a:r>
                        <a:rPr kumimoji="0" lang="ko-KR" altLang="en-US" sz="2000" b="1" dirty="0" err="1" smtClean="0">
                          <a:latin typeface="돋움" pitchFamily="50" charset="-127"/>
                          <a:ea typeface="돋움" pitchFamily="50" charset="-127"/>
                        </a:rPr>
                        <a:t>스크린샷</a:t>
                      </a: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(16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장 이내 </a:t>
                      </a: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/ 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이미지 당 </a:t>
                      </a: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50kb </a:t>
                      </a:r>
                      <a:r>
                        <a:rPr kumimoji="0" lang="ko-KR" altLang="en-US" sz="2000" b="1" dirty="0" smtClean="0">
                          <a:latin typeface="돋움" pitchFamily="50" charset="-127"/>
                          <a:ea typeface="돋움" pitchFamily="50" charset="-127"/>
                        </a:rPr>
                        <a:t>이하로 기재</a:t>
                      </a:r>
                      <a:r>
                        <a:rPr kumimoji="0" lang="en-US" altLang="ko-KR" sz="2000" b="1" dirty="0" smtClean="0"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kumimoji="0" lang="ko-KR" altLang="en-US" sz="2000" b="1" dirty="0" smtClean="0"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432896" y="1916832"/>
            <a:ext cx="2016125" cy="18721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520459" y="1916832"/>
            <a:ext cx="2016125" cy="18721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09609" y="1916832"/>
            <a:ext cx="2016125" cy="18721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697171" y="1916832"/>
            <a:ext cx="2016125" cy="18721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32896" y="4005089"/>
            <a:ext cx="2016125" cy="18721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520459" y="4005089"/>
            <a:ext cx="2016125" cy="18721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609609" y="4005089"/>
            <a:ext cx="2016125" cy="18721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697171" y="4005089"/>
            <a:ext cx="2016125" cy="18721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116780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번호 개체 틀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BCC45C4-63D7-4463-B03E-EA9A763DD536}" type="slidenum">
              <a:rPr lang="en-US" altLang="ko-KR" smtClean="0"/>
              <a:pPr/>
              <a:t>12</a:t>
            </a:fld>
            <a:endParaRPr lang="en-US" altLang="ko-KR" smtClean="0"/>
          </a:p>
        </p:txBody>
      </p:sp>
      <p:sp>
        <p:nvSpPr>
          <p:cNvPr id="6" name="Rectangle 4117"/>
          <p:cNvSpPr txBox="1">
            <a:spLocks noChangeArrowheads="1"/>
          </p:cNvSpPr>
          <p:nvPr/>
        </p:nvSpPr>
        <p:spPr bwMode="auto">
          <a:xfrm>
            <a:off x="230832" y="260350"/>
            <a:ext cx="8229600" cy="3460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 </a:t>
            </a:r>
            <a:r>
              <a:rPr kumimoji="1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게임 사양정보</a:t>
            </a:r>
            <a:endParaRPr kumimoji="1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Group 16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2522594"/>
              </p:ext>
            </p:extLst>
          </p:nvPr>
        </p:nvGraphicFramePr>
        <p:xfrm>
          <a:off x="251520" y="908721"/>
          <a:ext cx="8640960" cy="5400599"/>
        </p:xfrm>
        <a:graphic>
          <a:graphicData uri="http://schemas.openxmlformats.org/drawingml/2006/table">
            <a:tbl>
              <a:tblPr/>
              <a:tblGrid>
                <a:gridCol w="1224136"/>
                <a:gridCol w="7416824"/>
              </a:tblGrid>
              <a:tr h="540059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사양정보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대응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OS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버전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0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최소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RAM)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07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대응 해상도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17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소셜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 네트워크 연동 및 활용 기능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</a:t>
                      </a: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로그인시 사용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친구초대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랭킹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네트워크 연동 여부 및 구간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*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네트워크 연동 있음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게임 데이터 서버에 저장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1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서버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OS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버전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네트워크 게임의 경우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86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서버구성도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네트워크 게임의 경우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한컴바탕" pitchFamily="18" charset="2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한컴바탕" pitchFamily="18" charset="2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25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Arial"/>
        <a:ea typeface="돋움"/>
        <a:cs typeface=""/>
      </a:majorFont>
      <a:minorFont>
        <a:latin typeface="Arial"/>
        <a:ea typeface="돋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9525" cap="flat" cmpd="sng" algn="ctr">
          <a:noFill/>
          <a:prstDash val="solid"/>
          <a:round/>
          <a:headEnd type="none" w="med" len="med"/>
          <a:tailEnd type="oval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9525" cap="flat" cmpd="sng" algn="ctr">
          <a:noFill/>
          <a:prstDash val="solid"/>
          <a:round/>
          <a:headEnd type="none" w="med" len="med"/>
          <a:tailEnd type="oval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31190</TotalTime>
  <Words>492</Words>
  <Application>Microsoft Office PowerPoint</Application>
  <PresentationFormat>화면 슬라이드 쇼(4:3)</PresentationFormat>
  <Paragraphs>155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eCommunity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wseong</dc:creator>
  <cp:lastModifiedBy>smartcontents2</cp:lastModifiedBy>
  <cp:revision>1077</cp:revision>
  <cp:lastPrinted>2015-05-15T06:33:49Z</cp:lastPrinted>
  <dcterms:created xsi:type="dcterms:W3CDTF">2001-06-06T22:40:18Z</dcterms:created>
  <dcterms:modified xsi:type="dcterms:W3CDTF">2015-09-02T08:12:49Z</dcterms:modified>
</cp:coreProperties>
</file>